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61" r:id="rId2"/>
    <p:sldId id="298" r:id="rId3"/>
    <p:sldId id="334" r:id="rId4"/>
    <p:sldId id="299" r:id="rId5"/>
    <p:sldId id="300" r:id="rId6"/>
    <p:sldId id="302" r:id="rId7"/>
    <p:sldId id="335" r:id="rId8"/>
    <p:sldId id="336" r:id="rId9"/>
    <p:sldId id="301" r:id="rId10"/>
    <p:sldId id="305" r:id="rId11"/>
    <p:sldId id="337" r:id="rId12"/>
    <p:sldId id="294" r:id="rId13"/>
    <p:sldId id="312" r:id="rId14"/>
    <p:sldId id="313" r:id="rId15"/>
    <p:sldId id="314" r:id="rId16"/>
    <p:sldId id="318" r:id="rId17"/>
    <p:sldId id="263" r:id="rId18"/>
    <p:sldId id="264" r:id="rId19"/>
    <p:sldId id="273" r:id="rId20"/>
    <p:sldId id="266" r:id="rId21"/>
    <p:sldId id="333" r:id="rId22"/>
    <p:sldId id="326" r:id="rId23"/>
    <p:sldId id="338" r:id="rId24"/>
    <p:sldId id="339" r:id="rId25"/>
    <p:sldId id="281" r:id="rId26"/>
    <p:sldId id="277" r:id="rId27"/>
    <p:sldId id="276" r:id="rId28"/>
    <p:sldId id="278" r:id="rId29"/>
    <p:sldId id="283" r:id="rId30"/>
    <p:sldId id="284" r:id="rId31"/>
    <p:sldId id="285" r:id="rId32"/>
    <p:sldId id="306" r:id="rId33"/>
  </p:sldIdLst>
  <p:sldSz cx="9144000" cy="6858000" type="screen4x3"/>
  <p:notesSz cx="6858000" cy="9144000"/>
  <p:defaultTextStyle>
    <a:defPPr>
      <a:defRPr lang="en-US"/>
    </a:defPPr>
    <a:lvl1pPr marL="0" algn="l" defTabSz="457157" rtl="0" eaLnBrk="1" latinLnBrk="0" hangingPunct="1">
      <a:defRPr sz="1800" kern="1200">
        <a:solidFill>
          <a:schemeClr val="tx1"/>
        </a:solidFill>
        <a:latin typeface="+mn-lt"/>
        <a:ea typeface="+mn-ea"/>
        <a:cs typeface="+mn-cs"/>
      </a:defRPr>
    </a:lvl1pPr>
    <a:lvl2pPr marL="457157" algn="l" defTabSz="457157" rtl="0" eaLnBrk="1" latinLnBrk="0" hangingPunct="1">
      <a:defRPr sz="1800" kern="1200">
        <a:solidFill>
          <a:schemeClr val="tx1"/>
        </a:solidFill>
        <a:latin typeface="+mn-lt"/>
        <a:ea typeface="+mn-ea"/>
        <a:cs typeface="+mn-cs"/>
      </a:defRPr>
    </a:lvl2pPr>
    <a:lvl3pPr marL="914313" algn="l" defTabSz="457157" rtl="0" eaLnBrk="1" latinLnBrk="0" hangingPunct="1">
      <a:defRPr sz="1800" kern="1200">
        <a:solidFill>
          <a:schemeClr val="tx1"/>
        </a:solidFill>
        <a:latin typeface="+mn-lt"/>
        <a:ea typeface="+mn-ea"/>
        <a:cs typeface="+mn-cs"/>
      </a:defRPr>
    </a:lvl3pPr>
    <a:lvl4pPr marL="1371470" algn="l" defTabSz="457157" rtl="0" eaLnBrk="1" latinLnBrk="0" hangingPunct="1">
      <a:defRPr sz="1800" kern="1200">
        <a:solidFill>
          <a:schemeClr val="tx1"/>
        </a:solidFill>
        <a:latin typeface="+mn-lt"/>
        <a:ea typeface="+mn-ea"/>
        <a:cs typeface="+mn-cs"/>
      </a:defRPr>
    </a:lvl4pPr>
    <a:lvl5pPr marL="1828627" algn="l" defTabSz="457157" rtl="0" eaLnBrk="1" latinLnBrk="0" hangingPunct="1">
      <a:defRPr sz="1800" kern="1200">
        <a:solidFill>
          <a:schemeClr val="tx1"/>
        </a:solidFill>
        <a:latin typeface="+mn-lt"/>
        <a:ea typeface="+mn-ea"/>
        <a:cs typeface="+mn-cs"/>
      </a:defRPr>
    </a:lvl5pPr>
    <a:lvl6pPr marL="2285784" algn="l" defTabSz="457157" rtl="0" eaLnBrk="1" latinLnBrk="0" hangingPunct="1">
      <a:defRPr sz="1800" kern="1200">
        <a:solidFill>
          <a:schemeClr val="tx1"/>
        </a:solidFill>
        <a:latin typeface="+mn-lt"/>
        <a:ea typeface="+mn-ea"/>
        <a:cs typeface="+mn-cs"/>
      </a:defRPr>
    </a:lvl6pPr>
    <a:lvl7pPr marL="2742941" algn="l" defTabSz="457157" rtl="0" eaLnBrk="1" latinLnBrk="0" hangingPunct="1">
      <a:defRPr sz="1800" kern="1200">
        <a:solidFill>
          <a:schemeClr val="tx1"/>
        </a:solidFill>
        <a:latin typeface="+mn-lt"/>
        <a:ea typeface="+mn-ea"/>
        <a:cs typeface="+mn-cs"/>
      </a:defRPr>
    </a:lvl7pPr>
    <a:lvl8pPr marL="3200097" algn="l" defTabSz="457157" rtl="0" eaLnBrk="1" latinLnBrk="0" hangingPunct="1">
      <a:defRPr sz="1800" kern="1200">
        <a:solidFill>
          <a:schemeClr val="tx1"/>
        </a:solidFill>
        <a:latin typeface="+mn-lt"/>
        <a:ea typeface="+mn-ea"/>
        <a:cs typeface="+mn-cs"/>
      </a:defRPr>
    </a:lvl8pPr>
    <a:lvl9pPr marL="3657254" algn="l" defTabSz="457157"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1056" y="-11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C1ADE-62F4-3648-AC00-D65B6916F7D5}" type="datetimeFigureOut">
              <a:rPr lang="en-US" smtClean="0"/>
              <a:t>10/29/12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FF8DE5-B00B-FF46-8655-4CBB5613CFB8}" type="slidenum">
              <a:rPr lang="en-US" smtClean="0"/>
              <a:t>‹#›</a:t>
            </a:fld>
            <a:endParaRPr lang="en-US"/>
          </a:p>
        </p:txBody>
      </p:sp>
    </p:spTree>
    <p:extLst>
      <p:ext uri="{BB962C8B-B14F-4D97-AF65-F5344CB8AC3E}">
        <p14:creationId xmlns:p14="http://schemas.microsoft.com/office/powerpoint/2010/main" val="1777034072"/>
      </p:ext>
    </p:extLst>
  </p:cSld>
  <p:clrMap bg1="lt1" tx1="dk1" bg2="lt2" tx2="dk2" accent1="accent1" accent2="accent2" accent3="accent3" accent4="accent4" accent5="accent5" accent6="accent6" hlink="hlink" folHlink="folHlink"/>
  <p:notesStyle>
    <a:lvl1pPr marL="0" algn="l" defTabSz="457157" rtl="0" eaLnBrk="1" latinLnBrk="0" hangingPunct="1">
      <a:defRPr sz="1200" kern="1200">
        <a:solidFill>
          <a:schemeClr val="tx1"/>
        </a:solidFill>
        <a:latin typeface="+mn-lt"/>
        <a:ea typeface="+mn-ea"/>
        <a:cs typeface="+mn-cs"/>
      </a:defRPr>
    </a:lvl1pPr>
    <a:lvl2pPr marL="457157" algn="l" defTabSz="457157" rtl="0" eaLnBrk="1" latinLnBrk="0" hangingPunct="1">
      <a:defRPr sz="1200" kern="1200">
        <a:solidFill>
          <a:schemeClr val="tx1"/>
        </a:solidFill>
        <a:latin typeface="+mn-lt"/>
        <a:ea typeface="+mn-ea"/>
        <a:cs typeface="+mn-cs"/>
      </a:defRPr>
    </a:lvl2pPr>
    <a:lvl3pPr marL="914313" algn="l" defTabSz="457157" rtl="0" eaLnBrk="1" latinLnBrk="0" hangingPunct="1">
      <a:defRPr sz="1200" kern="1200">
        <a:solidFill>
          <a:schemeClr val="tx1"/>
        </a:solidFill>
        <a:latin typeface="+mn-lt"/>
        <a:ea typeface="+mn-ea"/>
        <a:cs typeface="+mn-cs"/>
      </a:defRPr>
    </a:lvl3pPr>
    <a:lvl4pPr marL="1371470" algn="l" defTabSz="457157" rtl="0" eaLnBrk="1" latinLnBrk="0" hangingPunct="1">
      <a:defRPr sz="1200" kern="1200">
        <a:solidFill>
          <a:schemeClr val="tx1"/>
        </a:solidFill>
        <a:latin typeface="+mn-lt"/>
        <a:ea typeface="+mn-ea"/>
        <a:cs typeface="+mn-cs"/>
      </a:defRPr>
    </a:lvl4pPr>
    <a:lvl5pPr marL="1828627" algn="l" defTabSz="457157" rtl="0" eaLnBrk="1" latinLnBrk="0" hangingPunct="1">
      <a:defRPr sz="1200" kern="1200">
        <a:solidFill>
          <a:schemeClr val="tx1"/>
        </a:solidFill>
        <a:latin typeface="+mn-lt"/>
        <a:ea typeface="+mn-ea"/>
        <a:cs typeface="+mn-cs"/>
      </a:defRPr>
    </a:lvl5pPr>
    <a:lvl6pPr marL="2285784" algn="l" defTabSz="457157" rtl="0" eaLnBrk="1" latinLnBrk="0" hangingPunct="1">
      <a:defRPr sz="1200" kern="1200">
        <a:solidFill>
          <a:schemeClr val="tx1"/>
        </a:solidFill>
        <a:latin typeface="+mn-lt"/>
        <a:ea typeface="+mn-ea"/>
        <a:cs typeface="+mn-cs"/>
      </a:defRPr>
    </a:lvl6pPr>
    <a:lvl7pPr marL="2742941" algn="l" defTabSz="457157" rtl="0" eaLnBrk="1" latinLnBrk="0" hangingPunct="1">
      <a:defRPr sz="1200" kern="1200">
        <a:solidFill>
          <a:schemeClr val="tx1"/>
        </a:solidFill>
        <a:latin typeface="+mn-lt"/>
        <a:ea typeface="+mn-ea"/>
        <a:cs typeface="+mn-cs"/>
      </a:defRPr>
    </a:lvl7pPr>
    <a:lvl8pPr marL="3200097" algn="l" defTabSz="457157" rtl="0" eaLnBrk="1" latinLnBrk="0" hangingPunct="1">
      <a:defRPr sz="1200" kern="1200">
        <a:solidFill>
          <a:schemeClr val="tx1"/>
        </a:solidFill>
        <a:latin typeface="+mn-lt"/>
        <a:ea typeface="+mn-ea"/>
        <a:cs typeface="+mn-cs"/>
      </a:defRPr>
    </a:lvl8pPr>
    <a:lvl9pPr marL="3657254" algn="l" defTabSz="45715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these molecules have C-C and C-H bonds, which</a:t>
            </a:r>
            <a:r>
              <a:rPr lang="en-US" baseline="0" dirty="0" smtClean="0"/>
              <a:t> store chemical energy</a:t>
            </a:r>
            <a:endParaRPr lang="en-US" dirty="0"/>
          </a:p>
        </p:txBody>
      </p:sp>
      <p:sp>
        <p:nvSpPr>
          <p:cNvPr id="4" name="Slide Number Placeholder 3"/>
          <p:cNvSpPr>
            <a:spLocks noGrp="1"/>
          </p:cNvSpPr>
          <p:nvPr>
            <p:ph type="sldNum" sz="quarter" idx="10"/>
          </p:nvPr>
        </p:nvSpPr>
        <p:spPr/>
        <p:txBody>
          <a:bodyPr/>
          <a:lstStyle/>
          <a:p>
            <a:fld id="{D3F3F3A2-4CB2-4280-92F2-A775C7AFE2B3}" type="slidenum">
              <a:rPr lang="en-US" smtClean="0"/>
              <a:pPr/>
              <a:t>3</a:t>
            </a:fld>
            <a:endParaRPr lang="en-US"/>
          </a:p>
        </p:txBody>
      </p:sp>
    </p:spTree>
    <p:extLst>
      <p:ext uri="{BB962C8B-B14F-4D97-AF65-F5344CB8AC3E}">
        <p14:creationId xmlns:p14="http://schemas.microsoft.com/office/powerpoint/2010/main" val="635689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Check</a:t>
            </a:r>
            <a:r>
              <a:rPr lang="en-US" baseline="0" dirty="0" smtClean="0"/>
              <a:t> the class’s ideas: Nitrates and water come in from the roots, carbon comes in through the leaves. </a:t>
            </a:r>
            <a:endParaRPr lang="en-US" dirty="0"/>
          </a:p>
        </p:txBody>
      </p:sp>
      <p:sp>
        <p:nvSpPr>
          <p:cNvPr id="4" name="Slide Number Placeholder 3"/>
          <p:cNvSpPr>
            <a:spLocks noGrp="1"/>
          </p:cNvSpPr>
          <p:nvPr>
            <p:ph type="sldNum" sz="quarter" idx="10"/>
          </p:nvPr>
        </p:nvSpPr>
        <p:spPr/>
        <p:txBody>
          <a:bodyPr/>
          <a:lstStyle/>
          <a:p>
            <a:fld id="{04FF8DE5-B00B-FF46-8655-4CBB5613CFB8}" type="slidenum">
              <a:rPr lang="en-US" smtClean="0"/>
              <a:t>4</a:t>
            </a:fld>
            <a:endParaRPr lang="en-US"/>
          </a:p>
        </p:txBody>
      </p:sp>
    </p:spTree>
    <p:extLst>
      <p:ext uri="{BB962C8B-B14F-4D97-AF65-F5344CB8AC3E}">
        <p14:creationId xmlns:p14="http://schemas.microsoft.com/office/powerpoint/2010/main" val="1652221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marR="0" indent="-228600" algn="l" defTabSz="914400" rtl="0" eaLnBrk="1" fontAlgn="auto" latinLnBrk="0" hangingPunct="1">
              <a:lnSpc>
                <a:spcPct val="100000"/>
              </a:lnSpc>
              <a:spcBef>
                <a:spcPct val="0"/>
              </a:spcBef>
              <a:spcAft>
                <a:spcPts val="0"/>
              </a:spcAft>
              <a:buClrTx/>
              <a:buSzTx/>
              <a:buFontTx/>
              <a:buNone/>
              <a:tabLst/>
              <a:defRPr/>
            </a:pPr>
            <a:r>
              <a:rPr lang="en-US" dirty="0" smtClean="0"/>
              <a:t>Note that CO2 is</a:t>
            </a:r>
            <a:r>
              <a:rPr lang="en-US" baseline="0" dirty="0" smtClean="0"/>
              <a:t> entering from the leaves and water is entering from the other part of the plant. Then, water and oxygen are leaving the plant and sugar is getting sent to other parts of the plant. </a:t>
            </a:r>
            <a:endParaRPr lang="en-US" dirty="0" smtClean="0"/>
          </a:p>
          <a:p>
            <a:pPr marL="228600" indent="-228600" eaLnBrk="1" hangingPunct="1">
              <a:spcBef>
                <a:spcPct val="0"/>
              </a:spcBef>
              <a:buFontTx/>
              <a:buNone/>
            </a:pPr>
            <a:endParaRPr lang="en-US" dirty="0" smtClean="0"/>
          </a:p>
        </p:txBody>
      </p:sp>
      <p:sp>
        <p:nvSpPr>
          <p:cNvPr id="7172" name="Slide Number Placeholder 3"/>
          <p:cNvSpPr>
            <a:spLocks noGrp="1"/>
          </p:cNvSpPr>
          <p:nvPr>
            <p:ph type="sldNum" sz="quarter" idx="5"/>
          </p:nvPr>
        </p:nvSpPr>
        <p:spPr bwMode="auto">
          <a:noFill/>
          <a:ln>
            <a:miter lim="800000"/>
            <a:headEnd/>
            <a:tailEnd/>
          </a:ln>
        </p:spPr>
        <p:txBody>
          <a:bodyPr/>
          <a:lstStyle/>
          <a:p>
            <a:fld id="{BCCEE219-5FE2-4D4F-925C-AD18AD8B202D}" type="slidenum">
              <a:rPr lang="en-US" smtClean="0"/>
              <a:pPr/>
              <a:t>12</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CO2 and</a:t>
            </a:r>
            <a:r>
              <a:rPr lang="en-US" baseline="0" dirty="0" smtClean="0"/>
              <a:t> water go in, glucose is created, and O2 comes out. </a:t>
            </a:r>
            <a:endParaRPr lang="en-US" dirty="0"/>
          </a:p>
        </p:txBody>
      </p:sp>
      <p:sp>
        <p:nvSpPr>
          <p:cNvPr id="4" name="Slide Number Placeholder 3"/>
          <p:cNvSpPr>
            <a:spLocks noGrp="1"/>
          </p:cNvSpPr>
          <p:nvPr>
            <p:ph type="sldNum" sz="quarter" idx="10"/>
          </p:nvPr>
        </p:nvSpPr>
        <p:spPr/>
        <p:txBody>
          <a:bodyPr/>
          <a:lstStyle/>
          <a:p>
            <a:fld id="{D3F3F3A2-4CB2-4280-92F2-A775C7AFE2B3}" type="slidenum">
              <a:rPr lang="en-US" smtClean="0"/>
              <a:pPr/>
              <a:t>16</a:t>
            </a:fld>
            <a:endParaRPr lang="en-US"/>
          </a:p>
        </p:txBody>
      </p:sp>
    </p:spTree>
    <p:extLst>
      <p:ext uri="{BB962C8B-B14F-4D97-AF65-F5344CB8AC3E}">
        <p14:creationId xmlns:p14="http://schemas.microsoft.com/office/powerpoint/2010/main" val="1199594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D93F3F-37C1-4A0C-82FC-8B2951D34818}" type="slidenum">
              <a:rPr lang="en-US" smtClean="0"/>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Use this slide to make connections between the monomers and polymers on the students’ desks to a real plant.  </a:t>
            </a:r>
          </a:p>
          <a:p>
            <a:pPr lvl="0"/>
            <a:r>
              <a:rPr lang="en-US" sz="1200" kern="1200" dirty="0" smtClean="0">
                <a:solidFill>
                  <a:schemeClr val="tx1"/>
                </a:solidFill>
                <a:effectLst/>
                <a:latin typeface="+mn-lt"/>
                <a:ea typeface="+mn-ea"/>
                <a:cs typeface="+mn-cs"/>
              </a:rPr>
              <a:t>Matter tracing: Where are these polymers located in a plant? Encourage students to tell a story about a carbon atom that starts in a CO2 molecule and ends up as a starch molecule in a potato. </a:t>
            </a:r>
          </a:p>
          <a:p>
            <a:r>
              <a:rPr lang="en-US" sz="1200" kern="1200" dirty="0" smtClean="0">
                <a:solidFill>
                  <a:schemeClr val="tx1"/>
                </a:solidFill>
                <a:effectLst/>
                <a:latin typeface="+mn-lt"/>
                <a:ea typeface="+mn-ea"/>
                <a:cs typeface="+mn-cs"/>
              </a:rPr>
              <a:t>Energy </a:t>
            </a:r>
            <a:r>
              <a:rPr lang="en-US" sz="1200" kern="1200" smtClean="0">
                <a:solidFill>
                  <a:schemeClr val="tx1"/>
                </a:solidFill>
                <a:effectLst/>
                <a:latin typeface="+mn-lt"/>
                <a:ea typeface="+mn-ea"/>
                <a:cs typeface="+mn-cs"/>
              </a:rPr>
              <a:t>tracing:</a:t>
            </a:r>
            <a:r>
              <a:rPr lang="en-US" sz="1200"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students to construct a similar story with energy. How does energy that begins at the sun end up in a starch molecule in a potato?</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D3F3F3A2-4CB2-4280-92F2-A775C7AFE2B3}" type="slidenum">
              <a:rPr lang="en-US" smtClean="0"/>
              <a:pPr/>
              <a:t>31</a:t>
            </a:fld>
            <a:endParaRPr lang="en-US"/>
          </a:p>
        </p:txBody>
      </p:sp>
    </p:spTree>
    <p:extLst>
      <p:ext uri="{BB962C8B-B14F-4D97-AF65-F5344CB8AC3E}">
        <p14:creationId xmlns:p14="http://schemas.microsoft.com/office/powerpoint/2010/main" val="946970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157" indent="0" algn="ctr">
              <a:buNone/>
              <a:defRPr>
                <a:solidFill>
                  <a:schemeClr val="tx1">
                    <a:tint val="75000"/>
                  </a:schemeClr>
                </a:solidFill>
              </a:defRPr>
            </a:lvl2pPr>
            <a:lvl3pPr marL="914313" indent="0" algn="ctr">
              <a:buNone/>
              <a:defRPr>
                <a:solidFill>
                  <a:schemeClr val="tx1">
                    <a:tint val="75000"/>
                  </a:schemeClr>
                </a:solidFill>
              </a:defRPr>
            </a:lvl3pPr>
            <a:lvl4pPr marL="1371470" indent="0" algn="ctr">
              <a:buNone/>
              <a:defRPr>
                <a:solidFill>
                  <a:schemeClr val="tx1">
                    <a:tint val="75000"/>
                  </a:schemeClr>
                </a:solidFill>
              </a:defRPr>
            </a:lvl4pPr>
            <a:lvl5pPr marL="1828627" indent="0" algn="ctr">
              <a:buNone/>
              <a:defRPr>
                <a:solidFill>
                  <a:schemeClr val="tx1">
                    <a:tint val="75000"/>
                  </a:schemeClr>
                </a:solidFill>
              </a:defRPr>
            </a:lvl5pPr>
            <a:lvl6pPr marL="2285784" indent="0" algn="ctr">
              <a:buNone/>
              <a:defRPr>
                <a:solidFill>
                  <a:schemeClr val="tx1">
                    <a:tint val="75000"/>
                  </a:schemeClr>
                </a:solidFill>
              </a:defRPr>
            </a:lvl6pPr>
            <a:lvl7pPr marL="2742941" indent="0" algn="ctr">
              <a:buNone/>
              <a:defRPr>
                <a:solidFill>
                  <a:schemeClr val="tx1">
                    <a:tint val="75000"/>
                  </a:schemeClr>
                </a:solidFill>
              </a:defRPr>
            </a:lvl7pPr>
            <a:lvl8pPr marL="3200097" indent="0" algn="ctr">
              <a:buNone/>
              <a:defRPr>
                <a:solidFill>
                  <a:schemeClr val="tx1">
                    <a:tint val="75000"/>
                  </a:schemeClr>
                </a:solidFill>
              </a:defRPr>
            </a:lvl8pPr>
            <a:lvl9pPr marL="365725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174049-8CD2-944E-AFAF-80D0FD8C28A1}" type="datetimeFigureOut">
              <a:rPr lang="en-US" smtClean="0"/>
              <a:t>10/29/12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A79ED-C7B2-6946-BBD2-F45035103FD2}" type="slidenum">
              <a:rPr lang="en-US" smtClean="0"/>
              <a:t>‹#›</a:t>
            </a:fld>
            <a:endParaRPr lang="en-US"/>
          </a:p>
        </p:txBody>
      </p:sp>
    </p:spTree>
    <p:extLst>
      <p:ext uri="{BB962C8B-B14F-4D97-AF65-F5344CB8AC3E}">
        <p14:creationId xmlns:p14="http://schemas.microsoft.com/office/powerpoint/2010/main" val="1061933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174049-8CD2-944E-AFAF-80D0FD8C28A1}" type="datetimeFigureOut">
              <a:rPr lang="en-US" smtClean="0"/>
              <a:t>10/29/12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A79ED-C7B2-6946-BBD2-F45035103FD2}" type="slidenum">
              <a:rPr lang="en-US" smtClean="0"/>
              <a:t>‹#›</a:t>
            </a:fld>
            <a:endParaRPr lang="en-US"/>
          </a:p>
        </p:txBody>
      </p:sp>
    </p:spTree>
    <p:extLst>
      <p:ext uri="{BB962C8B-B14F-4D97-AF65-F5344CB8AC3E}">
        <p14:creationId xmlns:p14="http://schemas.microsoft.com/office/powerpoint/2010/main" val="1913676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174049-8CD2-944E-AFAF-80D0FD8C28A1}" type="datetimeFigureOut">
              <a:rPr lang="en-US" smtClean="0"/>
              <a:t>10/29/12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A79ED-C7B2-6946-BBD2-F45035103FD2}" type="slidenum">
              <a:rPr lang="en-US" smtClean="0"/>
              <a:t>‹#›</a:t>
            </a:fld>
            <a:endParaRPr lang="en-US"/>
          </a:p>
        </p:txBody>
      </p:sp>
    </p:spTree>
    <p:extLst>
      <p:ext uri="{BB962C8B-B14F-4D97-AF65-F5344CB8AC3E}">
        <p14:creationId xmlns:p14="http://schemas.microsoft.com/office/powerpoint/2010/main" val="827335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174049-8CD2-944E-AFAF-80D0FD8C28A1}" type="datetimeFigureOut">
              <a:rPr lang="en-US" smtClean="0"/>
              <a:t>10/29/12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A79ED-C7B2-6946-BBD2-F45035103FD2}" type="slidenum">
              <a:rPr lang="en-US" smtClean="0"/>
              <a:t>‹#›</a:t>
            </a:fld>
            <a:endParaRPr lang="en-US"/>
          </a:p>
        </p:txBody>
      </p:sp>
    </p:spTree>
    <p:extLst>
      <p:ext uri="{BB962C8B-B14F-4D97-AF65-F5344CB8AC3E}">
        <p14:creationId xmlns:p14="http://schemas.microsoft.com/office/powerpoint/2010/main" val="4241806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7" indent="0">
              <a:buNone/>
              <a:defRPr sz="1800">
                <a:solidFill>
                  <a:schemeClr val="tx1">
                    <a:tint val="75000"/>
                  </a:schemeClr>
                </a:solidFill>
              </a:defRPr>
            </a:lvl2pPr>
            <a:lvl3pPr marL="914313" indent="0">
              <a:buNone/>
              <a:defRPr sz="1600">
                <a:solidFill>
                  <a:schemeClr val="tx1">
                    <a:tint val="75000"/>
                  </a:schemeClr>
                </a:solidFill>
              </a:defRPr>
            </a:lvl3pPr>
            <a:lvl4pPr marL="1371470" indent="0">
              <a:buNone/>
              <a:defRPr sz="1400">
                <a:solidFill>
                  <a:schemeClr val="tx1">
                    <a:tint val="75000"/>
                  </a:schemeClr>
                </a:solidFill>
              </a:defRPr>
            </a:lvl4pPr>
            <a:lvl5pPr marL="1828627" indent="0">
              <a:buNone/>
              <a:defRPr sz="1400">
                <a:solidFill>
                  <a:schemeClr val="tx1">
                    <a:tint val="75000"/>
                  </a:schemeClr>
                </a:solidFill>
              </a:defRPr>
            </a:lvl5pPr>
            <a:lvl6pPr marL="2285784" indent="0">
              <a:buNone/>
              <a:defRPr sz="1400">
                <a:solidFill>
                  <a:schemeClr val="tx1">
                    <a:tint val="75000"/>
                  </a:schemeClr>
                </a:solidFill>
              </a:defRPr>
            </a:lvl6pPr>
            <a:lvl7pPr marL="2742941" indent="0">
              <a:buNone/>
              <a:defRPr sz="1400">
                <a:solidFill>
                  <a:schemeClr val="tx1">
                    <a:tint val="75000"/>
                  </a:schemeClr>
                </a:solidFill>
              </a:defRPr>
            </a:lvl7pPr>
            <a:lvl8pPr marL="3200097" indent="0">
              <a:buNone/>
              <a:defRPr sz="1400">
                <a:solidFill>
                  <a:schemeClr val="tx1">
                    <a:tint val="75000"/>
                  </a:schemeClr>
                </a:solidFill>
              </a:defRPr>
            </a:lvl8pPr>
            <a:lvl9pPr marL="365725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174049-8CD2-944E-AFAF-80D0FD8C28A1}" type="datetimeFigureOut">
              <a:rPr lang="en-US" smtClean="0"/>
              <a:t>10/29/12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A79ED-C7B2-6946-BBD2-F45035103FD2}" type="slidenum">
              <a:rPr lang="en-US" smtClean="0"/>
              <a:t>‹#›</a:t>
            </a:fld>
            <a:endParaRPr lang="en-US"/>
          </a:p>
        </p:txBody>
      </p:sp>
    </p:spTree>
    <p:extLst>
      <p:ext uri="{BB962C8B-B14F-4D97-AF65-F5344CB8AC3E}">
        <p14:creationId xmlns:p14="http://schemas.microsoft.com/office/powerpoint/2010/main" val="327305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174049-8CD2-944E-AFAF-80D0FD8C28A1}" type="datetimeFigureOut">
              <a:rPr lang="en-US" smtClean="0"/>
              <a:t>10/29/12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A79ED-C7B2-6946-BBD2-F45035103FD2}" type="slidenum">
              <a:rPr lang="en-US" smtClean="0"/>
              <a:t>‹#›</a:t>
            </a:fld>
            <a:endParaRPr lang="en-US"/>
          </a:p>
        </p:txBody>
      </p:sp>
    </p:spTree>
    <p:extLst>
      <p:ext uri="{BB962C8B-B14F-4D97-AF65-F5344CB8AC3E}">
        <p14:creationId xmlns:p14="http://schemas.microsoft.com/office/powerpoint/2010/main" val="2109004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7" indent="0">
              <a:buNone/>
              <a:defRPr sz="2000" b="1"/>
            </a:lvl2pPr>
            <a:lvl3pPr marL="914313" indent="0">
              <a:buNone/>
              <a:defRPr sz="1800" b="1"/>
            </a:lvl3pPr>
            <a:lvl4pPr marL="1371470" indent="0">
              <a:buNone/>
              <a:defRPr sz="1600" b="1"/>
            </a:lvl4pPr>
            <a:lvl5pPr marL="1828627" indent="0">
              <a:buNone/>
              <a:defRPr sz="1600" b="1"/>
            </a:lvl5pPr>
            <a:lvl6pPr marL="2285784" indent="0">
              <a:buNone/>
              <a:defRPr sz="1600" b="1"/>
            </a:lvl6pPr>
            <a:lvl7pPr marL="2742941" indent="0">
              <a:buNone/>
              <a:defRPr sz="1600" b="1"/>
            </a:lvl7pPr>
            <a:lvl8pPr marL="3200097" indent="0">
              <a:buNone/>
              <a:defRPr sz="1600" b="1"/>
            </a:lvl8pPr>
            <a:lvl9pPr marL="36572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7" indent="0">
              <a:buNone/>
              <a:defRPr sz="2000" b="1"/>
            </a:lvl2pPr>
            <a:lvl3pPr marL="914313" indent="0">
              <a:buNone/>
              <a:defRPr sz="1800" b="1"/>
            </a:lvl3pPr>
            <a:lvl4pPr marL="1371470" indent="0">
              <a:buNone/>
              <a:defRPr sz="1600" b="1"/>
            </a:lvl4pPr>
            <a:lvl5pPr marL="1828627" indent="0">
              <a:buNone/>
              <a:defRPr sz="1600" b="1"/>
            </a:lvl5pPr>
            <a:lvl6pPr marL="2285784" indent="0">
              <a:buNone/>
              <a:defRPr sz="1600" b="1"/>
            </a:lvl6pPr>
            <a:lvl7pPr marL="2742941" indent="0">
              <a:buNone/>
              <a:defRPr sz="1600" b="1"/>
            </a:lvl7pPr>
            <a:lvl8pPr marL="3200097" indent="0">
              <a:buNone/>
              <a:defRPr sz="1600" b="1"/>
            </a:lvl8pPr>
            <a:lvl9pPr marL="36572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174049-8CD2-944E-AFAF-80D0FD8C28A1}" type="datetimeFigureOut">
              <a:rPr lang="en-US" smtClean="0"/>
              <a:t>10/29/12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0A79ED-C7B2-6946-BBD2-F45035103FD2}" type="slidenum">
              <a:rPr lang="en-US" smtClean="0"/>
              <a:t>‹#›</a:t>
            </a:fld>
            <a:endParaRPr lang="en-US"/>
          </a:p>
        </p:txBody>
      </p:sp>
    </p:spTree>
    <p:extLst>
      <p:ext uri="{BB962C8B-B14F-4D97-AF65-F5344CB8AC3E}">
        <p14:creationId xmlns:p14="http://schemas.microsoft.com/office/powerpoint/2010/main" val="1615343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174049-8CD2-944E-AFAF-80D0FD8C28A1}" type="datetimeFigureOut">
              <a:rPr lang="en-US" smtClean="0"/>
              <a:t>10/29/12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0A79ED-C7B2-6946-BBD2-F45035103FD2}" type="slidenum">
              <a:rPr lang="en-US" smtClean="0"/>
              <a:t>‹#›</a:t>
            </a:fld>
            <a:endParaRPr lang="en-US"/>
          </a:p>
        </p:txBody>
      </p:sp>
    </p:spTree>
    <p:extLst>
      <p:ext uri="{BB962C8B-B14F-4D97-AF65-F5344CB8AC3E}">
        <p14:creationId xmlns:p14="http://schemas.microsoft.com/office/powerpoint/2010/main" val="872387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174049-8CD2-944E-AFAF-80D0FD8C28A1}" type="datetimeFigureOut">
              <a:rPr lang="en-US" smtClean="0"/>
              <a:t>10/29/12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0A79ED-C7B2-6946-BBD2-F45035103FD2}" type="slidenum">
              <a:rPr lang="en-US" smtClean="0"/>
              <a:t>‹#›</a:t>
            </a:fld>
            <a:endParaRPr lang="en-US"/>
          </a:p>
        </p:txBody>
      </p:sp>
    </p:spTree>
    <p:extLst>
      <p:ext uri="{BB962C8B-B14F-4D97-AF65-F5344CB8AC3E}">
        <p14:creationId xmlns:p14="http://schemas.microsoft.com/office/powerpoint/2010/main" val="3432951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7" indent="0">
              <a:buNone/>
              <a:defRPr sz="1200"/>
            </a:lvl2pPr>
            <a:lvl3pPr marL="914313" indent="0">
              <a:buNone/>
              <a:defRPr sz="1000"/>
            </a:lvl3pPr>
            <a:lvl4pPr marL="1371470" indent="0">
              <a:buNone/>
              <a:defRPr sz="900"/>
            </a:lvl4pPr>
            <a:lvl5pPr marL="1828627" indent="0">
              <a:buNone/>
              <a:defRPr sz="900"/>
            </a:lvl5pPr>
            <a:lvl6pPr marL="2285784" indent="0">
              <a:buNone/>
              <a:defRPr sz="900"/>
            </a:lvl6pPr>
            <a:lvl7pPr marL="2742941" indent="0">
              <a:buNone/>
              <a:defRPr sz="900"/>
            </a:lvl7pPr>
            <a:lvl8pPr marL="3200097" indent="0">
              <a:buNone/>
              <a:defRPr sz="900"/>
            </a:lvl8pPr>
            <a:lvl9pPr marL="365725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74049-8CD2-944E-AFAF-80D0FD8C28A1}" type="datetimeFigureOut">
              <a:rPr lang="en-US" smtClean="0"/>
              <a:t>10/29/12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A79ED-C7B2-6946-BBD2-F45035103FD2}" type="slidenum">
              <a:rPr lang="en-US" smtClean="0"/>
              <a:t>‹#›</a:t>
            </a:fld>
            <a:endParaRPr lang="en-US"/>
          </a:p>
        </p:txBody>
      </p:sp>
    </p:spTree>
    <p:extLst>
      <p:ext uri="{BB962C8B-B14F-4D97-AF65-F5344CB8AC3E}">
        <p14:creationId xmlns:p14="http://schemas.microsoft.com/office/powerpoint/2010/main" val="1160081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7" indent="0">
              <a:buNone/>
              <a:defRPr sz="2800"/>
            </a:lvl2pPr>
            <a:lvl3pPr marL="914313" indent="0">
              <a:buNone/>
              <a:defRPr sz="2400"/>
            </a:lvl3pPr>
            <a:lvl4pPr marL="1371470" indent="0">
              <a:buNone/>
              <a:defRPr sz="2000"/>
            </a:lvl4pPr>
            <a:lvl5pPr marL="1828627" indent="0">
              <a:buNone/>
              <a:defRPr sz="2000"/>
            </a:lvl5pPr>
            <a:lvl6pPr marL="2285784" indent="0">
              <a:buNone/>
              <a:defRPr sz="2000"/>
            </a:lvl6pPr>
            <a:lvl7pPr marL="2742941" indent="0">
              <a:buNone/>
              <a:defRPr sz="2000"/>
            </a:lvl7pPr>
            <a:lvl8pPr marL="3200097" indent="0">
              <a:buNone/>
              <a:defRPr sz="2000"/>
            </a:lvl8pPr>
            <a:lvl9pPr marL="3657254"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7" indent="0">
              <a:buNone/>
              <a:defRPr sz="1200"/>
            </a:lvl2pPr>
            <a:lvl3pPr marL="914313" indent="0">
              <a:buNone/>
              <a:defRPr sz="1000"/>
            </a:lvl3pPr>
            <a:lvl4pPr marL="1371470" indent="0">
              <a:buNone/>
              <a:defRPr sz="900"/>
            </a:lvl4pPr>
            <a:lvl5pPr marL="1828627" indent="0">
              <a:buNone/>
              <a:defRPr sz="900"/>
            </a:lvl5pPr>
            <a:lvl6pPr marL="2285784" indent="0">
              <a:buNone/>
              <a:defRPr sz="900"/>
            </a:lvl6pPr>
            <a:lvl7pPr marL="2742941" indent="0">
              <a:buNone/>
              <a:defRPr sz="900"/>
            </a:lvl7pPr>
            <a:lvl8pPr marL="3200097" indent="0">
              <a:buNone/>
              <a:defRPr sz="900"/>
            </a:lvl8pPr>
            <a:lvl9pPr marL="365725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74049-8CD2-944E-AFAF-80D0FD8C28A1}" type="datetimeFigureOut">
              <a:rPr lang="en-US" smtClean="0"/>
              <a:t>10/29/12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A79ED-C7B2-6946-BBD2-F45035103FD2}" type="slidenum">
              <a:rPr lang="en-US" smtClean="0"/>
              <a:t>‹#›</a:t>
            </a:fld>
            <a:endParaRPr lang="en-US"/>
          </a:p>
        </p:txBody>
      </p:sp>
    </p:spTree>
    <p:extLst>
      <p:ext uri="{BB962C8B-B14F-4D97-AF65-F5344CB8AC3E}">
        <p14:creationId xmlns:p14="http://schemas.microsoft.com/office/powerpoint/2010/main" val="3731312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1" tIns="45716" rIns="91431" bIns="4571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31" tIns="45716" rIns="91431"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31" tIns="45716" rIns="91431" bIns="45716" rtlCol="0" anchor="ctr"/>
          <a:lstStyle>
            <a:lvl1pPr algn="l">
              <a:defRPr sz="1200">
                <a:solidFill>
                  <a:schemeClr val="tx1">
                    <a:tint val="75000"/>
                  </a:schemeClr>
                </a:solidFill>
              </a:defRPr>
            </a:lvl1pPr>
          </a:lstStyle>
          <a:p>
            <a:fld id="{7A174049-8CD2-944E-AFAF-80D0FD8C28A1}" type="datetimeFigureOut">
              <a:rPr lang="en-US" smtClean="0"/>
              <a:t>10/29/12</a:t>
            </a:fld>
            <a:endParaRPr lang="en-US"/>
          </a:p>
        </p:txBody>
      </p:sp>
      <p:sp>
        <p:nvSpPr>
          <p:cNvPr id="5" name="Footer Placeholder 4"/>
          <p:cNvSpPr>
            <a:spLocks noGrp="1"/>
          </p:cNvSpPr>
          <p:nvPr>
            <p:ph type="ftr" sz="quarter" idx="3"/>
          </p:nvPr>
        </p:nvSpPr>
        <p:spPr>
          <a:xfrm>
            <a:off x="3124201" y="6356351"/>
            <a:ext cx="2895600" cy="365125"/>
          </a:xfrm>
          <a:prstGeom prst="rect">
            <a:avLst/>
          </a:prstGeom>
        </p:spPr>
        <p:txBody>
          <a:bodyPr vert="horz" lIns="91431" tIns="45716" rIns="91431" bIns="4571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1" tIns="45716" rIns="91431" bIns="45716" rtlCol="0" anchor="ctr"/>
          <a:lstStyle>
            <a:lvl1pPr algn="r">
              <a:defRPr sz="1200">
                <a:solidFill>
                  <a:schemeClr val="tx1">
                    <a:tint val="75000"/>
                  </a:schemeClr>
                </a:solidFill>
              </a:defRPr>
            </a:lvl1pPr>
          </a:lstStyle>
          <a:p>
            <a:fld id="{450A79ED-C7B2-6946-BBD2-F45035103FD2}" type="slidenum">
              <a:rPr lang="en-US" smtClean="0"/>
              <a:t>‹#›</a:t>
            </a:fld>
            <a:endParaRPr lang="en-US"/>
          </a:p>
        </p:txBody>
      </p:sp>
    </p:spTree>
    <p:extLst>
      <p:ext uri="{BB962C8B-B14F-4D97-AF65-F5344CB8AC3E}">
        <p14:creationId xmlns:p14="http://schemas.microsoft.com/office/powerpoint/2010/main" val="3584576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57" rtl="0" eaLnBrk="1" latinLnBrk="0" hangingPunct="1">
        <a:spcBef>
          <a:spcPct val="0"/>
        </a:spcBef>
        <a:buNone/>
        <a:defRPr sz="4400" kern="1200">
          <a:solidFill>
            <a:schemeClr val="tx1"/>
          </a:solidFill>
          <a:latin typeface="+mj-lt"/>
          <a:ea typeface="+mj-ea"/>
          <a:cs typeface="+mj-cs"/>
        </a:defRPr>
      </a:lvl1pPr>
    </p:titleStyle>
    <p:bodyStyle>
      <a:lvl1pPr marL="342868" indent="-342868" algn="l" defTabSz="457157" rtl="0" eaLnBrk="1" latinLnBrk="0" hangingPunct="1">
        <a:spcBef>
          <a:spcPct val="20000"/>
        </a:spcBef>
        <a:buFont typeface="Arial"/>
        <a:buChar char="•"/>
        <a:defRPr sz="3200" kern="1200">
          <a:solidFill>
            <a:schemeClr val="tx1"/>
          </a:solidFill>
          <a:latin typeface="+mn-lt"/>
          <a:ea typeface="+mn-ea"/>
          <a:cs typeface="+mn-cs"/>
        </a:defRPr>
      </a:lvl1pPr>
      <a:lvl2pPr marL="742879" indent="-285723" algn="l" defTabSz="457157" rtl="0" eaLnBrk="1" latinLnBrk="0" hangingPunct="1">
        <a:spcBef>
          <a:spcPct val="20000"/>
        </a:spcBef>
        <a:buFont typeface="Arial"/>
        <a:buChar char="–"/>
        <a:defRPr sz="2800" kern="1200">
          <a:solidFill>
            <a:schemeClr val="tx1"/>
          </a:solidFill>
          <a:latin typeface="+mn-lt"/>
          <a:ea typeface="+mn-ea"/>
          <a:cs typeface="+mn-cs"/>
        </a:defRPr>
      </a:lvl2pPr>
      <a:lvl3pPr marL="1142892" indent="-228579" algn="l" defTabSz="457157" rtl="0" eaLnBrk="1" latinLnBrk="0" hangingPunct="1">
        <a:spcBef>
          <a:spcPct val="20000"/>
        </a:spcBef>
        <a:buFont typeface="Arial"/>
        <a:buChar char="•"/>
        <a:defRPr sz="2400" kern="1200">
          <a:solidFill>
            <a:schemeClr val="tx1"/>
          </a:solidFill>
          <a:latin typeface="+mn-lt"/>
          <a:ea typeface="+mn-ea"/>
          <a:cs typeface="+mn-cs"/>
        </a:defRPr>
      </a:lvl3pPr>
      <a:lvl4pPr marL="1600049" indent="-228579" algn="l" defTabSz="457157" rtl="0" eaLnBrk="1" latinLnBrk="0" hangingPunct="1">
        <a:spcBef>
          <a:spcPct val="20000"/>
        </a:spcBef>
        <a:buFont typeface="Arial"/>
        <a:buChar char="–"/>
        <a:defRPr sz="2000" kern="1200">
          <a:solidFill>
            <a:schemeClr val="tx1"/>
          </a:solidFill>
          <a:latin typeface="+mn-lt"/>
          <a:ea typeface="+mn-ea"/>
          <a:cs typeface="+mn-cs"/>
        </a:defRPr>
      </a:lvl4pPr>
      <a:lvl5pPr marL="2057205" indent="-228579" algn="l" defTabSz="457157" rtl="0" eaLnBrk="1" latinLnBrk="0" hangingPunct="1">
        <a:spcBef>
          <a:spcPct val="20000"/>
        </a:spcBef>
        <a:buFont typeface="Arial"/>
        <a:buChar char="»"/>
        <a:defRPr sz="2000" kern="1200">
          <a:solidFill>
            <a:schemeClr val="tx1"/>
          </a:solidFill>
          <a:latin typeface="+mn-lt"/>
          <a:ea typeface="+mn-ea"/>
          <a:cs typeface="+mn-cs"/>
        </a:defRPr>
      </a:lvl5pPr>
      <a:lvl6pPr marL="2514362" indent="-228579" algn="l" defTabSz="457157" rtl="0" eaLnBrk="1" latinLnBrk="0" hangingPunct="1">
        <a:spcBef>
          <a:spcPct val="20000"/>
        </a:spcBef>
        <a:buFont typeface="Arial"/>
        <a:buChar char="•"/>
        <a:defRPr sz="2000" kern="1200">
          <a:solidFill>
            <a:schemeClr val="tx1"/>
          </a:solidFill>
          <a:latin typeface="+mn-lt"/>
          <a:ea typeface="+mn-ea"/>
          <a:cs typeface="+mn-cs"/>
        </a:defRPr>
      </a:lvl6pPr>
      <a:lvl7pPr marL="2971519" indent="-228579" algn="l" defTabSz="457157" rtl="0" eaLnBrk="1" latinLnBrk="0" hangingPunct="1">
        <a:spcBef>
          <a:spcPct val="20000"/>
        </a:spcBef>
        <a:buFont typeface="Arial"/>
        <a:buChar char="•"/>
        <a:defRPr sz="2000" kern="1200">
          <a:solidFill>
            <a:schemeClr val="tx1"/>
          </a:solidFill>
          <a:latin typeface="+mn-lt"/>
          <a:ea typeface="+mn-ea"/>
          <a:cs typeface="+mn-cs"/>
        </a:defRPr>
      </a:lvl7pPr>
      <a:lvl8pPr marL="3428676" indent="-228579" algn="l" defTabSz="457157" rtl="0" eaLnBrk="1" latinLnBrk="0" hangingPunct="1">
        <a:spcBef>
          <a:spcPct val="20000"/>
        </a:spcBef>
        <a:buFont typeface="Arial"/>
        <a:buChar char="•"/>
        <a:defRPr sz="2000" kern="1200">
          <a:solidFill>
            <a:schemeClr val="tx1"/>
          </a:solidFill>
          <a:latin typeface="+mn-lt"/>
          <a:ea typeface="+mn-ea"/>
          <a:cs typeface="+mn-cs"/>
        </a:defRPr>
      </a:lvl8pPr>
      <a:lvl9pPr marL="3885833" indent="-228579" algn="l" defTabSz="45715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7" rtl="0" eaLnBrk="1" latinLnBrk="0" hangingPunct="1">
        <a:defRPr sz="1800" kern="1200">
          <a:solidFill>
            <a:schemeClr val="tx1"/>
          </a:solidFill>
          <a:latin typeface="+mn-lt"/>
          <a:ea typeface="+mn-ea"/>
          <a:cs typeface="+mn-cs"/>
        </a:defRPr>
      </a:lvl1pPr>
      <a:lvl2pPr marL="457157" algn="l" defTabSz="457157" rtl="0" eaLnBrk="1" latinLnBrk="0" hangingPunct="1">
        <a:defRPr sz="1800" kern="1200">
          <a:solidFill>
            <a:schemeClr val="tx1"/>
          </a:solidFill>
          <a:latin typeface="+mn-lt"/>
          <a:ea typeface="+mn-ea"/>
          <a:cs typeface="+mn-cs"/>
        </a:defRPr>
      </a:lvl2pPr>
      <a:lvl3pPr marL="914313" algn="l" defTabSz="457157" rtl="0" eaLnBrk="1" latinLnBrk="0" hangingPunct="1">
        <a:defRPr sz="1800" kern="1200">
          <a:solidFill>
            <a:schemeClr val="tx1"/>
          </a:solidFill>
          <a:latin typeface="+mn-lt"/>
          <a:ea typeface="+mn-ea"/>
          <a:cs typeface="+mn-cs"/>
        </a:defRPr>
      </a:lvl3pPr>
      <a:lvl4pPr marL="1371470" algn="l" defTabSz="457157" rtl="0" eaLnBrk="1" latinLnBrk="0" hangingPunct="1">
        <a:defRPr sz="1800" kern="1200">
          <a:solidFill>
            <a:schemeClr val="tx1"/>
          </a:solidFill>
          <a:latin typeface="+mn-lt"/>
          <a:ea typeface="+mn-ea"/>
          <a:cs typeface="+mn-cs"/>
        </a:defRPr>
      </a:lvl4pPr>
      <a:lvl5pPr marL="1828627" algn="l" defTabSz="457157" rtl="0" eaLnBrk="1" latinLnBrk="0" hangingPunct="1">
        <a:defRPr sz="1800" kern="1200">
          <a:solidFill>
            <a:schemeClr val="tx1"/>
          </a:solidFill>
          <a:latin typeface="+mn-lt"/>
          <a:ea typeface="+mn-ea"/>
          <a:cs typeface="+mn-cs"/>
        </a:defRPr>
      </a:lvl5pPr>
      <a:lvl6pPr marL="2285784" algn="l" defTabSz="457157" rtl="0" eaLnBrk="1" latinLnBrk="0" hangingPunct="1">
        <a:defRPr sz="1800" kern="1200">
          <a:solidFill>
            <a:schemeClr val="tx1"/>
          </a:solidFill>
          <a:latin typeface="+mn-lt"/>
          <a:ea typeface="+mn-ea"/>
          <a:cs typeface="+mn-cs"/>
        </a:defRPr>
      </a:lvl6pPr>
      <a:lvl7pPr marL="2742941" algn="l" defTabSz="457157" rtl="0" eaLnBrk="1" latinLnBrk="0" hangingPunct="1">
        <a:defRPr sz="1800" kern="1200">
          <a:solidFill>
            <a:schemeClr val="tx1"/>
          </a:solidFill>
          <a:latin typeface="+mn-lt"/>
          <a:ea typeface="+mn-ea"/>
          <a:cs typeface="+mn-cs"/>
        </a:defRPr>
      </a:lvl7pPr>
      <a:lvl8pPr marL="3200097" algn="l" defTabSz="457157" rtl="0" eaLnBrk="1" latinLnBrk="0" hangingPunct="1">
        <a:defRPr sz="1800" kern="1200">
          <a:solidFill>
            <a:schemeClr val="tx1"/>
          </a:solidFill>
          <a:latin typeface="+mn-lt"/>
          <a:ea typeface="+mn-ea"/>
          <a:cs typeface="+mn-cs"/>
        </a:defRPr>
      </a:lvl8pPr>
      <a:lvl9pPr marL="3657254" algn="l" defTabSz="45715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10.png"/><Relationship Id="rId6" Type="http://schemas.openxmlformats.org/officeDocument/2006/relationships/image" Target="../media/image13.png"/><Relationship Id="rId7" Type="http://schemas.openxmlformats.org/officeDocument/2006/relationships/image" Target="../media/image11.png"/><Relationship Id="rId8"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135127"/>
          </a:xfrm>
        </p:spPr>
        <p:txBody>
          <a:bodyPr/>
          <a:lstStyle/>
          <a:p>
            <a:r>
              <a:rPr lang="en-US" dirty="0" smtClean="0"/>
              <a:t>Activity 1:</a:t>
            </a:r>
            <a:br>
              <a:rPr lang="en-US" dirty="0" smtClean="0"/>
            </a:br>
            <a:r>
              <a:rPr lang="en-US" dirty="0" smtClean="0"/>
              <a:t>How can a potato plant make a potato? </a:t>
            </a:r>
            <a:endParaRPr lang="en-US" dirty="0"/>
          </a:p>
        </p:txBody>
      </p:sp>
    </p:spTree>
    <p:extLst>
      <p:ext uri="{BB962C8B-B14F-4D97-AF65-F5344CB8AC3E}">
        <p14:creationId xmlns:p14="http://schemas.microsoft.com/office/powerpoint/2010/main" val="2180842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Gases in Air</a:t>
            </a:r>
            <a:endParaRPr lang="en-US" dirty="0"/>
          </a:p>
        </p:txBody>
      </p:sp>
      <p:sp>
        <p:nvSpPr>
          <p:cNvPr id="3" name="Content Placeholder 2"/>
          <p:cNvSpPr>
            <a:spLocks noGrp="1"/>
          </p:cNvSpPr>
          <p:nvPr>
            <p:ph sz="half" idx="1"/>
          </p:nvPr>
        </p:nvSpPr>
        <p:spPr/>
        <p:txBody>
          <a:bodyPr/>
          <a:lstStyle/>
          <a:p>
            <a:pPr marL="0" indent="0">
              <a:buNone/>
            </a:pPr>
            <a:r>
              <a:rPr lang="en-US" dirty="0" smtClean="0"/>
              <a:t>Air is made of gases, including:</a:t>
            </a:r>
          </a:p>
          <a:p>
            <a:r>
              <a:rPr lang="en-US" dirty="0" smtClean="0"/>
              <a:t>Nitrogen (N</a:t>
            </a:r>
            <a:r>
              <a:rPr lang="en-US" baseline="-25000" dirty="0" smtClean="0"/>
              <a:t>2</a:t>
            </a:r>
            <a:r>
              <a:rPr lang="en-US" dirty="0" smtClean="0"/>
              <a:t>)</a:t>
            </a:r>
          </a:p>
          <a:p>
            <a:r>
              <a:rPr lang="en-US" dirty="0" smtClean="0"/>
              <a:t>Oxygen (O</a:t>
            </a:r>
            <a:r>
              <a:rPr lang="en-US" baseline="-25000" dirty="0" smtClean="0"/>
              <a:t>2</a:t>
            </a:r>
            <a:r>
              <a:rPr lang="en-US" dirty="0" smtClean="0"/>
              <a:t>)</a:t>
            </a:r>
          </a:p>
          <a:p>
            <a:r>
              <a:rPr lang="en-US" dirty="0" smtClean="0"/>
              <a:t>Carbon dioxide (CO</a:t>
            </a:r>
            <a:r>
              <a:rPr lang="en-US" baseline="-25000" dirty="0" smtClean="0"/>
              <a:t>2</a:t>
            </a:r>
            <a:r>
              <a:rPr lang="en-US" dirty="0" smtClean="0"/>
              <a:t>)</a:t>
            </a:r>
            <a:endParaRPr lang="en-US" dirty="0"/>
          </a:p>
        </p:txBody>
      </p:sp>
      <p:pic>
        <p:nvPicPr>
          <p:cNvPr id="5" name="Content Placeholder 4"/>
          <p:cNvPicPr>
            <a:picLocks noGrp="1" noChangeAspect="1"/>
          </p:cNvPicPr>
          <p:nvPr>
            <p:ph sz="half" idx="2"/>
          </p:nvPr>
        </p:nvPicPr>
        <p:blipFill>
          <a:blip r:embed="rId2"/>
          <a:srcRect t="-9049" b="-9049"/>
          <a:stretch>
            <a:fillRect/>
          </a:stretch>
        </p:blipFill>
        <p:spPr/>
      </p:pic>
    </p:spTree>
    <p:extLst>
      <p:ext uri="{BB962C8B-B14F-4D97-AF65-F5344CB8AC3E}">
        <p14:creationId xmlns:p14="http://schemas.microsoft.com/office/powerpoint/2010/main" val="4118115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Gases in </a:t>
            </a:r>
            <a:r>
              <a:rPr lang="en-US" dirty="0" smtClean="0"/>
              <a:t>Air*</a:t>
            </a:r>
            <a:endParaRPr lang="en-US" dirty="0"/>
          </a:p>
        </p:txBody>
      </p:sp>
      <p:sp>
        <p:nvSpPr>
          <p:cNvPr id="3" name="Content Placeholder 2"/>
          <p:cNvSpPr>
            <a:spLocks noGrp="1"/>
          </p:cNvSpPr>
          <p:nvPr>
            <p:ph sz="half" idx="1"/>
          </p:nvPr>
        </p:nvSpPr>
        <p:spPr/>
        <p:txBody>
          <a:bodyPr/>
          <a:lstStyle/>
          <a:p>
            <a:pPr marL="0" indent="0">
              <a:buNone/>
            </a:pPr>
            <a:r>
              <a:rPr lang="en-US" dirty="0" smtClean="0"/>
              <a:t>Air is made of gases, including:</a:t>
            </a:r>
          </a:p>
          <a:p>
            <a:r>
              <a:rPr lang="en-US" dirty="0" smtClean="0"/>
              <a:t>Nitrogen (N</a:t>
            </a:r>
            <a:r>
              <a:rPr lang="en-US" baseline="-25000" dirty="0" smtClean="0"/>
              <a:t>2</a:t>
            </a:r>
            <a:r>
              <a:rPr lang="en-US" dirty="0" smtClean="0"/>
              <a:t>)</a:t>
            </a:r>
          </a:p>
          <a:p>
            <a:r>
              <a:rPr lang="en-US" dirty="0" smtClean="0"/>
              <a:t>Oxygen (O</a:t>
            </a:r>
            <a:r>
              <a:rPr lang="en-US" baseline="-25000" dirty="0" smtClean="0"/>
              <a:t>2</a:t>
            </a:r>
            <a:r>
              <a:rPr lang="en-US" dirty="0" smtClean="0"/>
              <a:t>)</a:t>
            </a:r>
          </a:p>
          <a:p>
            <a:r>
              <a:rPr lang="en-US" dirty="0" smtClean="0"/>
              <a:t>Carbon dioxide (CO</a:t>
            </a:r>
            <a:r>
              <a:rPr lang="en-US" baseline="-25000" dirty="0" smtClean="0"/>
              <a:t>2</a:t>
            </a:r>
            <a:r>
              <a:rPr lang="en-US" dirty="0" smtClean="0"/>
              <a:t>)</a:t>
            </a:r>
            <a:endParaRPr lang="en-US" dirty="0"/>
          </a:p>
        </p:txBody>
      </p:sp>
      <p:pic>
        <p:nvPicPr>
          <p:cNvPr id="6" name="Picture 5"/>
          <p:cNvPicPr>
            <a:picLocks noChangeAspect="1"/>
          </p:cNvPicPr>
          <p:nvPr/>
        </p:nvPicPr>
        <p:blipFill>
          <a:blip r:embed="rId2"/>
          <a:stretch>
            <a:fillRect/>
          </a:stretch>
        </p:blipFill>
        <p:spPr>
          <a:xfrm>
            <a:off x="4495800" y="2514600"/>
            <a:ext cx="2135823" cy="2362200"/>
          </a:xfrm>
          <a:prstGeom prst="rect">
            <a:avLst/>
          </a:prstGeom>
        </p:spPr>
      </p:pic>
      <p:pic>
        <p:nvPicPr>
          <p:cNvPr id="7" name="Picture 6"/>
          <p:cNvPicPr>
            <a:picLocks noChangeAspect="1"/>
          </p:cNvPicPr>
          <p:nvPr/>
        </p:nvPicPr>
        <p:blipFill>
          <a:blip r:embed="rId3"/>
          <a:stretch>
            <a:fillRect/>
          </a:stretch>
        </p:blipFill>
        <p:spPr>
          <a:xfrm>
            <a:off x="6248400" y="1752600"/>
            <a:ext cx="1791653" cy="2514600"/>
          </a:xfrm>
          <a:prstGeom prst="rect">
            <a:avLst/>
          </a:prstGeom>
        </p:spPr>
      </p:pic>
      <p:pic>
        <p:nvPicPr>
          <p:cNvPr id="8" name="Picture 7"/>
          <p:cNvPicPr>
            <a:picLocks noChangeAspect="1"/>
          </p:cNvPicPr>
          <p:nvPr/>
        </p:nvPicPr>
        <p:blipFill>
          <a:blip r:embed="rId4"/>
          <a:stretch>
            <a:fillRect/>
          </a:stretch>
        </p:blipFill>
        <p:spPr>
          <a:xfrm>
            <a:off x="4191000" y="5029200"/>
            <a:ext cx="4305300" cy="2107489"/>
          </a:xfrm>
          <a:prstGeom prst="rect">
            <a:avLst/>
          </a:prstGeom>
        </p:spPr>
      </p:pic>
      <p:sp>
        <p:nvSpPr>
          <p:cNvPr id="4" name="TextBox 3"/>
          <p:cNvSpPr txBox="1"/>
          <p:nvPr/>
        </p:nvSpPr>
        <p:spPr>
          <a:xfrm>
            <a:off x="196564" y="5525999"/>
            <a:ext cx="2887977" cy="1200329"/>
          </a:xfrm>
          <a:prstGeom prst="rect">
            <a:avLst/>
          </a:prstGeom>
          <a:noFill/>
        </p:spPr>
        <p:txBody>
          <a:bodyPr wrap="square" rtlCol="0">
            <a:spAutoFit/>
          </a:bodyPr>
          <a:lstStyle/>
          <a:p>
            <a:r>
              <a:rPr lang="en-US" dirty="0" smtClean="0"/>
              <a:t>*All of these gases are found in air. Which molecule is taken in during photosynthesis?</a:t>
            </a:r>
            <a:endParaRPr lang="en-US" dirty="0"/>
          </a:p>
        </p:txBody>
      </p:sp>
    </p:spTree>
    <p:extLst>
      <p:ext uri="{BB962C8B-B14F-4D97-AF65-F5344CB8AC3E}">
        <p14:creationId xmlns:p14="http://schemas.microsoft.com/office/powerpoint/2010/main" val="374931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leaf_02_photosynthesis.jpg"/>
          <p:cNvPicPr>
            <a:picLocks noChangeAspect="1"/>
          </p:cNvPicPr>
          <p:nvPr/>
        </p:nvPicPr>
        <p:blipFill>
          <a:blip r:embed="rId3" cstate="print"/>
          <a:stretch>
            <a:fillRect/>
          </a:stretch>
        </p:blipFill>
        <p:spPr>
          <a:xfrm rot="199844">
            <a:off x="698759" y="864912"/>
            <a:ext cx="5105400" cy="5840688"/>
          </a:xfrm>
          <a:prstGeom prst="rect">
            <a:avLst/>
          </a:prstGeom>
        </p:spPr>
      </p:pic>
      <p:cxnSp>
        <p:nvCxnSpPr>
          <p:cNvPr id="148" name="Straight Connector 147"/>
          <p:cNvCxnSpPr/>
          <p:nvPr/>
        </p:nvCxnSpPr>
        <p:spPr>
          <a:xfrm>
            <a:off x="609600" y="914400"/>
            <a:ext cx="7696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685800" y="304800"/>
            <a:ext cx="7620000" cy="523212"/>
          </a:xfrm>
          <a:prstGeom prst="rect">
            <a:avLst/>
          </a:prstGeom>
          <a:noFill/>
        </p:spPr>
        <p:txBody>
          <a:bodyPr wrap="square" lIns="91431" tIns="45716" rIns="91431" bIns="45716" rtlCol="0">
            <a:spAutoFit/>
          </a:bodyPr>
          <a:lstStyle/>
          <a:p>
            <a:pPr algn="ctr"/>
            <a:r>
              <a:rPr lang="en-US" sz="2800" b="1" dirty="0"/>
              <a:t>Leaf: Movement of atoms during photosynthesis </a:t>
            </a:r>
          </a:p>
        </p:txBody>
      </p:sp>
      <p:sp>
        <p:nvSpPr>
          <p:cNvPr id="2" name="TextBox 1"/>
          <p:cNvSpPr txBox="1"/>
          <p:nvPr/>
        </p:nvSpPr>
        <p:spPr>
          <a:xfrm>
            <a:off x="6477000" y="1752600"/>
            <a:ext cx="2362200" cy="2062095"/>
          </a:xfrm>
          <a:prstGeom prst="rect">
            <a:avLst/>
          </a:prstGeom>
          <a:noFill/>
        </p:spPr>
        <p:txBody>
          <a:bodyPr wrap="square" lIns="91431" tIns="45716" rIns="91431" bIns="45716" rtlCol="0">
            <a:spAutoFit/>
          </a:bodyPr>
          <a:lstStyle/>
          <a:p>
            <a:r>
              <a:rPr lang="en-US" sz="3200" dirty="0"/>
              <a:t>Question: Where </a:t>
            </a:r>
            <a:r>
              <a:rPr lang="en-US" sz="3200" dirty="0" smtClean="0"/>
              <a:t>does the </a:t>
            </a:r>
            <a:r>
              <a:rPr lang="en-US" sz="3200" dirty="0"/>
              <a:t>sugar </a:t>
            </a:r>
            <a:r>
              <a:rPr lang="en-US" sz="3200" dirty="0" smtClean="0"/>
              <a:t>go?</a:t>
            </a:r>
            <a:endParaRPr lang="en-US" sz="3200" dirty="0"/>
          </a:p>
        </p:txBody>
      </p:sp>
    </p:spTree>
    <p:extLst>
      <p:ext uri="{BB962C8B-B14F-4D97-AF65-F5344CB8AC3E}">
        <p14:creationId xmlns:p14="http://schemas.microsoft.com/office/powerpoint/2010/main" val="10116269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Activity </a:t>
            </a:r>
            <a:r>
              <a:rPr lang="en-US" dirty="0" smtClean="0"/>
              <a:t>3: Modeling Biosynthesis </a:t>
            </a:r>
            <a:endParaRPr lang="en-US" dirty="0"/>
          </a:p>
        </p:txBody>
      </p:sp>
      <p:sp>
        <p:nvSpPr>
          <p:cNvPr id="3" name="Subtitle 2"/>
          <p:cNvSpPr>
            <a:spLocks noGrp="1"/>
          </p:cNvSpPr>
          <p:nvPr>
            <p:ph type="subTitle" idx="1"/>
          </p:nvPr>
        </p:nvSpPr>
        <p:spPr/>
        <p:txBody>
          <a:bodyPr/>
          <a:lstStyle/>
          <a:p>
            <a:r>
              <a:rPr lang="en-US" dirty="0" smtClean="0"/>
              <a:t>Cut up your molecule cards and have them ready to go!</a:t>
            </a:r>
            <a:endParaRPr lang="en-US" dirty="0"/>
          </a:p>
        </p:txBody>
      </p:sp>
    </p:spTree>
    <p:extLst>
      <p:ext uri="{BB962C8B-B14F-4D97-AF65-F5344CB8AC3E}">
        <p14:creationId xmlns:p14="http://schemas.microsoft.com/office/powerpoint/2010/main" val="2394949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8031" y="244220"/>
            <a:ext cx="7713091" cy="1599639"/>
          </a:xfrm>
        </p:spPr>
        <p:txBody>
          <a:bodyPr>
            <a:normAutofit fontScale="85000" lnSpcReduction="10000"/>
          </a:bodyPr>
          <a:lstStyle/>
          <a:p>
            <a:r>
              <a:rPr lang="en-US" dirty="0" smtClean="0">
                <a:solidFill>
                  <a:schemeClr val="tx1"/>
                </a:solidFill>
              </a:rPr>
              <a:t>Starting points: </a:t>
            </a:r>
          </a:p>
          <a:p>
            <a:pPr marL="457200" indent="-457200" algn="l">
              <a:buFont typeface="Arial"/>
              <a:buChar char="•"/>
            </a:pPr>
            <a:r>
              <a:rPr lang="en-US" dirty="0" smtClean="0">
                <a:solidFill>
                  <a:schemeClr val="tx1"/>
                </a:solidFill>
              </a:rPr>
              <a:t>Put glucose molecules in the potato plant’s leaves.</a:t>
            </a:r>
          </a:p>
          <a:p>
            <a:pPr marL="457200" indent="-457200" algn="l">
              <a:buFont typeface="Arial"/>
              <a:buChar char="•"/>
            </a:pPr>
            <a:r>
              <a:rPr lang="en-US" dirty="0" smtClean="0">
                <a:solidFill>
                  <a:schemeClr val="tx1"/>
                </a:solidFill>
              </a:rPr>
              <a:t>Put water and minerals in the potato plant’s roots.</a:t>
            </a:r>
            <a:endParaRPr lang="en-US" dirty="0">
              <a:solidFill>
                <a:schemeClr val="tx1"/>
              </a:solidFill>
            </a:endParaRPr>
          </a:p>
        </p:txBody>
      </p:sp>
      <p:pic>
        <p:nvPicPr>
          <p:cNvPr id="4" name="Picture 3"/>
          <p:cNvPicPr>
            <a:picLocks noChangeAspect="1"/>
          </p:cNvPicPr>
          <p:nvPr/>
        </p:nvPicPr>
        <p:blipFill>
          <a:blip r:embed="rId2"/>
          <a:stretch>
            <a:fillRect/>
          </a:stretch>
        </p:blipFill>
        <p:spPr>
          <a:xfrm>
            <a:off x="1447093" y="1999348"/>
            <a:ext cx="6545140" cy="4368094"/>
          </a:xfrm>
          <a:prstGeom prst="rect">
            <a:avLst/>
          </a:prstGeom>
        </p:spPr>
      </p:pic>
    </p:spTree>
    <p:extLst>
      <p:ext uri="{BB962C8B-B14F-4D97-AF65-F5344CB8AC3E}">
        <p14:creationId xmlns:p14="http://schemas.microsoft.com/office/powerpoint/2010/main" val="897002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8031" y="244220"/>
            <a:ext cx="7713091" cy="1599639"/>
          </a:xfrm>
        </p:spPr>
        <p:txBody>
          <a:bodyPr>
            <a:normAutofit lnSpcReduction="10000"/>
          </a:bodyPr>
          <a:lstStyle/>
          <a:p>
            <a:r>
              <a:rPr lang="en-US" dirty="0" smtClean="0">
                <a:solidFill>
                  <a:schemeClr val="tx1"/>
                </a:solidFill>
              </a:rPr>
              <a:t>Next steps: </a:t>
            </a:r>
          </a:p>
          <a:p>
            <a:pPr marL="457200" indent="-457200" algn="l">
              <a:buFont typeface="Arial"/>
              <a:buChar char="•"/>
            </a:pPr>
            <a:r>
              <a:rPr lang="en-US" dirty="0" smtClean="0">
                <a:solidFill>
                  <a:schemeClr val="tx1"/>
                </a:solidFill>
              </a:rPr>
              <a:t>Move the glucose, water and minerals to the potato.</a:t>
            </a:r>
            <a:endParaRPr lang="en-US" dirty="0">
              <a:solidFill>
                <a:schemeClr val="tx1"/>
              </a:solidFill>
            </a:endParaRPr>
          </a:p>
        </p:txBody>
      </p:sp>
      <p:pic>
        <p:nvPicPr>
          <p:cNvPr id="4" name="Picture 3"/>
          <p:cNvPicPr>
            <a:picLocks noChangeAspect="1"/>
          </p:cNvPicPr>
          <p:nvPr/>
        </p:nvPicPr>
        <p:blipFill>
          <a:blip r:embed="rId2"/>
          <a:stretch>
            <a:fillRect/>
          </a:stretch>
        </p:blipFill>
        <p:spPr>
          <a:xfrm>
            <a:off x="1314195" y="1905632"/>
            <a:ext cx="6840465" cy="4565187"/>
          </a:xfrm>
          <a:prstGeom prst="rect">
            <a:avLst/>
          </a:prstGeom>
        </p:spPr>
      </p:pic>
    </p:spTree>
    <p:extLst>
      <p:ext uri="{BB962C8B-B14F-4D97-AF65-F5344CB8AC3E}">
        <p14:creationId xmlns:p14="http://schemas.microsoft.com/office/powerpoint/2010/main" val="1819758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1" y="76201"/>
            <a:ext cx="8610600" cy="830989"/>
          </a:xfrm>
          <a:prstGeom prst="rect">
            <a:avLst/>
          </a:prstGeom>
          <a:noFill/>
        </p:spPr>
        <p:txBody>
          <a:bodyPr wrap="square" lIns="91431" tIns="45716" rIns="91431" bIns="45716" rtlCol="0">
            <a:spAutoFit/>
          </a:bodyPr>
          <a:lstStyle/>
          <a:p>
            <a:pPr algn="ctr"/>
            <a:r>
              <a:rPr lang="en-US" sz="3600" dirty="0" smtClean="0"/>
              <a:t>What happens inside the growing potato?</a:t>
            </a:r>
            <a:r>
              <a:rPr lang="en-US" sz="4800" dirty="0" smtClean="0"/>
              <a:t> </a:t>
            </a:r>
            <a:endParaRPr lang="en-US" sz="4800" dirty="0"/>
          </a:p>
        </p:txBody>
      </p:sp>
      <p:graphicFrame>
        <p:nvGraphicFramePr>
          <p:cNvPr id="2" name="Table 1"/>
          <p:cNvGraphicFramePr>
            <a:graphicFrameLocks noGrp="1"/>
          </p:cNvGraphicFramePr>
          <p:nvPr>
            <p:extLst>
              <p:ext uri="{D42A27DB-BD31-4B8C-83A1-F6EECF244321}">
                <p14:modId xmlns:p14="http://schemas.microsoft.com/office/powerpoint/2010/main" val="480995486"/>
              </p:ext>
            </p:extLst>
          </p:nvPr>
        </p:nvGraphicFramePr>
        <p:xfrm>
          <a:off x="4953000" y="1524001"/>
          <a:ext cx="3733800" cy="4754880"/>
        </p:xfrm>
        <a:graphic>
          <a:graphicData uri="http://schemas.openxmlformats.org/drawingml/2006/table">
            <a:tbl>
              <a:tblPr firstRow="1" bandRow="1">
                <a:tableStyleId>{5940675A-B579-460E-94D1-54222C63F5DA}</a:tableStyleId>
              </a:tblPr>
              <a:tblGrid>
                <a:gridCol w="1866900"/>
                <a:gridCol w="1866900"/>
              </a:tblGrid>
              <a:tr h="1676400">
                <a:tc>
                  <a:txBody>
                    <a:bodyPr/>
                    <a:lstStyle/>
                    <a:p>
                      <a:endParaRPr lang="en-US" sz="1800" dirty="0"/>
                    </a:p>
                  </a:txBody>
                  <a:tcPr/>
                </a:tc>
                <a:tc>
                  <a:txBody>
                    <a:bodyPr/>
                    <a:lstStyle/>
                    <a:p>
                      <a:endParaRPr lang="en-US" sz="1800" dirty="0"/>
                    </a:p>
                  </a:txBody>
                  <a:tcPr/>
                </a:tc>
              </a:tr>
              <a:tr h="518160">
                <a:tc>
                  <a:txBody>
                    <a:bodyPr/>
                    <a:lstStyle/>
                    <a:p>
                      <a:pPr algn="ctr"/>
                      <a:r>
                        <a:rPr lang="en-US" sz="2800" dirty="0" smtClean="0"/>
                        <a:t>Water</a:t>
                      </a:r>
                      <a:endParaRPr lang="en-US" sz="2800" dirty="0"/>
                    </a:p>
                  </a:txBody>
                  <a:tcPr/>
                </a:tc>
                <a:tc>
                  <a:txBody>
                    <a:bodyPr/>
                    <a:lstStyle/>
                    <a:p>
                      <a:pPr algn="ctr"/>
                      <a:r>
                        <a:rPr lang="en-US" sz="2800" dirty="0" smtClean="0"/>
                        <a:t>Minerals</a:t>
                      </a:r>
                      <a:endParaRPr lang="en-US" sz="2800" dirty="0"/>
                    </a:p>
                  </a:txBody>
                  <a:tcPr/>
                </a:tc>
              </a:tr>
              <a:tr h="1615440">
                <a:tc>
                  <a:txBody>
                    <a:bodyPr/>
                    <a:lstStyle/>
                    <a:p>
                      <a:pPr algn="ctr"/>
                      <a:endParaRPr lang="en-US" sz="1800" dirty="0"/>
                    </a:p>
                  </a:txBody>
                  <a:tcPr/>
                </a:tc>
                <a:tc>
                  <a:txBody>
                    <a:bodyPr/>
                    <a:lstStyle/>
                    <a:p>
                      <a:pPr algn="ctr"/>
                      <a:endParaRPr lang="en-US" sz="1800" dirty="0"/>
                    </a:p>
                  </a:txBody>
                  <a:tcPr/>
                </a:tc>
              </a:tr>
              <a:tr h="944880">
                <a:tc>
                  <a:txBody>
                    <a:bodyPr/>
                    <a:lstStyle/>
                    <a:p>
                      <a:pPr algn="ctr"/>
                      <a:r>
                        <a:rPr lang="en-US" sz="2800" dirty="0" smtClean="0"/>
                        <a:t>Glucose</a:t>
                      </a:r>
                      <a:endParaRPr lang="en-US" sz="2800" dirty="0"/>
                    </a:p>
                  </a:txBody>
                  <a:tcPr/>
                </a:tc>
                <a:tc>
                  <a:txBody>
                    <a:bodyPr/>
                    <a:lstStyle/>
                    <a:p>
                      <a:pPr algn="ctr"/>
                      <a:endParaRPr lang="en-US" sz="2800" dirty="0"/>
                    </a:p>
                  </a:txBody>
                  <a:tcPr/>
                </a:tc>
              </a:tr>
            </a:tbl>
          </a:graphicData>
        </a:graphic>
      </p:graphicFrame>
      <p:sp>
        <p:nvSpPr>
          <p:cNvPr id="3" name="TextBox 2"/>
          <p:cNvSpPr txBox="1"/>
          <p:nvPr/>
        </p:nvSpPr>
        <p:spPr>
          <a:xfrm>
            <a:off x="928140" y="2051447"/>
            <a:ext cx="3443884" cy="3539430"/>
          </a:xfrm>
          <a:prstGeom prst="rect">
            <a:avLst/>
          </a:prstGeom>
          <a:noFill/>
        </p:spPr>
        <p:txBody>
          <a:bodyPr wrap="square" rtlCol="0">
            <a:spAutoFit/>
          </a:bodyPr>
          <a:lstStyle/>
          <a:p>
            <a:r>
              <a:rPr lang="en-US" sz="3200" dirty="0"/>
              <a:t>Now that these materials have reached the potato, how does the plant use them to make a potato?</a:t>
            </a:r>
          </a:p>
          <a:p>
            <a:endParaRPr lang="en-US" sz="3200" dirty="0"/>
          </a:p>
        </p:txBody>
      </p:sp>
      <p:pic>
        <p:nvPicPr>
          <p:cNvPr id="9" name="Picture 8"/>
          <p:cNvPicPr>
            <a:picLocks noChangeAspect="1"/>
          </p:cNvPicPr>
          <p:nvPr/>
        </p:nvPicPr>
        <p:blipFill>
          <a:blip r:embed="rId3"/>
          <a:stretch>
            <a:fillRect/>
          </a:stretch>
        </p:blipFill>
        <p:spPr>
          <a:xfrm>
            <a:off x="5105400" y="1752600"/>
            <a:ext cx="1463378" cy="1308100"/>
          </a:xfrm>
          <a:prstGeom prst="rect">
            <a:avLst/>
          </a:prstGeom>
        </p:spPr>
      </p:pic>
      <p:pic>
        <p:nvPicPr>
          <p:cNvPr id="10" name="Picture 9"/>
          <p:cNvPicPr>
            <a:picLocks noChangeAspect="1"/>
          </p:cNvPicPr>
          <p:nvPr/>
        </p:nvPicPr>
        <p:blipFill>
          <a:blip r:embed="rId4"/>
          <a:stretch>
            <a:fillRect/>
          </a:stretch>
        </p:blipFill>
        <p:spPr>
          <a:xfrm>
            <a:off x="6934200" y="1600200"/>
            <a:ext cx="787400" cy="609600"/>
          </a:xfrm>
          <a:prstGeom prst="rect">
            <a:avLst/>
          </a:prstGeom>
        </p:spPr>
      </p:pic>
      <p:pic>
        <p:nvPicPr>
          <p:cNvPr id="12" name="Picture 11"/>
          <p:cNvPicPr>
            <a:picLocks noChangeAspect="1"/>
          </p:cNvPicPr>
          <p:nvPr/>
        </p:nvPicPr>
        <p:blipFill>
          <a:blip r:embed="rId5"/>
          <a:stretch>
            <a:fillRect/>
          </a:stretch>
        </p:blipFill>
        <p:spPr>
          <a:xfrm>
            <a:off x="7848600" y="1676400"/>
            <a:ext cx="677228" cy="536418"/>
          </a:xfrm>
          <a:prstGeom prst="rect">
            <a:avLst/>
          </a:prstGeom>
        </p:spPr>
      </p:pic>
      <p:pic>
        <p:nvPicPr>
          <p:cNvPr id="13" name="Picture 12"/>
          <p:cNvPicPr>
            <a:picLocks noChangeAspect="1"/>
          </p:cNvPicPr>
          <p:nvPr/>
        </p:nvPicPr>
        <p:blipFill>
          <a:blip r:embed="rId6"/>
          <a:stretch>
            <a:fillRect/>
          </a:stretch>
        </p:blipFill>
        <p:spPr>
          <a:xfrm>
            <a:off x="7010400" y="2514600"/>
            <a:ext cx="634524" cy="475150"/>
          </a:xfrm>
          <a:prstGeom prst="rect">
            <a:avLst/>
          </a:prstGeom>
        </p:spPr>
      </p:pic>
      <p:pic>
        <p:nvPicPr>
          <p:cNvPr id="14" name="Picture 13"/>
          <p:cNvPicPr>
            <a:picLocks noChangeAspect="1"/>
          </p:cNvPicPr>
          <p:nvPr/>
        </p:nvPicPr>
        <p:blipFill>
          <a:blip r:embed="rId7"/>
          <a:stretch>
            <a:fillRect/>
          </a:stretch>
        </p:blipFill>
        <p:spPr>
          <a:xfrm>
            <a:off x="7696200" y="2362200"/>
            <a:ext cx="762000" cy="700690"/>
          </a:xfrm>
          <a:prstGeom prst="rect">
            <a:avLst/>
          </a:prstGeom>
        </p:spPr>
      </p:pic>
      <p:pic>
        <p:nvPicPr>
          <p:cNvPr id="15" name="Picture 14"/>
          <p:cNvPicPr>
            <a:picLocks noChangeAspect="1"/>
          </p:cNvPicPr>
          <p:nvPr/>
        </p:nvPicPr>
        <p:blipFill>
          <a:blip r:embed="rId8"/>
          <a:stretch>
            <a:fillRect/>
          </a:stretch>
        </p:blipFill>
        <p:spPr>
          <a:xfrm rot="4220104">
            <a:off x="5087510" y="3921824"/>
            <a:ext cx="1463199" cy="1190201"/>
          </a:xfrm>
          <a:prstGeom prst="rect">
            <a:avLst/>
          </a:prstGeom>
        </p:spPr>
      </p:pic>
    </p:spTree>
    <p:extLst>
      <p:ext uri="{BB962C8B-B14F-4D97-AF65-F5344CB8AC3E}">
        <p14:creationId xmlns:p14="http://schemas.microsoft.com/office/powerpoint/2010/main" val="1805598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9600" dirty="0"/>
              <a:t>BIOSYNTHESIS! </a:t>
            </a:r>
          </a:p>
        </p:txBody>
      </p:sp>
    </p:spTree>
    <p:extLst>
      <p:ext uri="{BB962C8B-B14F-4D97-AF65-F5344CB8AC3E}">
        <p14:creationId xmlns:p14="http://schemas.microsoft.com/office/powerpoint/2010/main" val="3779325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638800"/>
          </a:xfrm>
        </p:spPr>
        <p:txBody>
          <a:bodyPr>
            <a:normAutofit/>
          </a:bodyPr>
          <a:lstStyle/>
          <a:p>
            <a:r>
              <a:rPr lang="en-US" dirty="0" smtClean="0"/>
              <a:t>Biosynthesis is how a plant uses the </a:t>
            </a:r>
            <a:r>
              <a:rPr lang="en-US" dirty="0" smtClean="0">
                <a:solidFill>
                  <a:srgbClr val="0000FF"/>
                </a:solidFill>
              </a:rPr>
              <a:t>sugar</a:t>
            </a:r>
            <a:r>
              <a:rPr lang="en-US" dirty="0" smtClean="0"/>
              <a:t> made during photosynthesis and </a:t>
            </a:r>
            <a:r>
              <a:rPr lang="en-US" dirty="0" smtClean="0">
                <a:solidFill>
                  <a:srgbClr val="0000FF"/>
                </a:solidFill>
              </a:rPr>
              <a:t>minerals</a:t>
            </a:r>
            <a:r>
              <a:rPr lang="en-US" dirty="0" smtClean="0"/>
              <a:t> from the soil to create </a:t>
            </a:r>
            <a:r>
              <a:rPr lang="en-US" dirty="0" smtClean="0">
                <a:solidFill>
                  <a:srgbClr val="008000"/>
                </a:solidFill>
              </a:rPr>
              <a:t>larger organic molecules</a:t>
            </a:r>
            <a:r>
              <a:rPr lang="en-US" dirty="0" smtClean="0"/>
              <a:t> that build the body of its cell walls, and </a:t>
            </a:r>
            <a:r>
              <a:rPr lang="en-US" dirty="0" smtClean="0">
                <a:solidFill>
                  <a:srgbClr val="008000"/>
                </a:solidFill>
              </a:rPr>
              <a:t>water</a:t>
            </a:r>
            <a:r>
              <a:rPr lang="en-US" dirty="0" smtClean="0"/>
              <a:t>.</a:t>
            </a:r>
            <a:endParaRPr lang="en-US" dirty="0"/>
          </a:p>
        </p:txBody>
      </p:sp>
    </p:spTree>
    <p:extLst>
      <p:ext uri="{BB962C8B-B14F-4D97-AF65-F5344CB8AC3E}">
        <p14:creationId xmlns:p14="http://schemas.microsoft.com/office/powerpoint/2010/main" val="3347915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Biosynthesis</a:t>
            </a:r>
            <a:endParaRPr lang="en-US" dirty="0"/>
          </a:p>
        </p:txBody>
      </p:sp>
      <p:sp>
        <p:nvSpPr>
          <p:cNvPr id="3" name="Content Placeholder 2"/>
          <p:cNvSpPr>
            <a:spLocks noGrp="1"/>
          </p:cNvSpPr>
          <p:nvPr>
            <p:ph idx="1"/>
          </p:nvPr>
        </p:nvSpPr>
        <p:spPr/>
        <p:txBody>
          <a:bodyPr/>
          <a:lstStyle/>
          <a:p>
            <a:pPr marL="0" indent="0">
              <a:buNone/>
            </a:pPr>
            <a:r>
              <a:rPr lang="en-US" dirty="0" smtClean="0"/>
              <a:t>How does a plant use glucose (from photosynthesis) and minerals (from the roots) to build a plant’s biomass? </a:t>
            </a:r>
            <a:endParaRPr lang="en-US" dirty="0"/>
          </a:p>
        </p:txBody>
      </p:sp>
      <p:pic>
        <p:nvPicPr>
          <p:cNvPr id="4" name="Picture 3" descr="AA02635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337239">
            <a:off x="772061" y="3322593"/>
            <a:ext cx="2796321" cy="2933845"/>
          </a:xfrm>
          <a:prstGeom prst="rect">
            <a:avLst/>
          </a:prstGeom>
        </p:spPr>
      </p:pic>
      <p:pic>
        <p:nvPicPr>
          <p:cNvPr id="5" name="Picture 4" descr="AA02635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4876801"/>
            <a:ext cx="1531441" cy="1524000"/>
          </a:xfrm>
          <a:prstGeom prst="rect">
            <a:avLst/>
          </a:prstGeom>
        </p:spPr>
      </p:pic>
      <p:pic>
        <p:nvPicPr>
          <p:cNvPr id="6" name="Picture 5" descr="AA026357.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692616">
            <a:off x="5232603" y="3311512"/>
            <a:ext cx="2773773" cy="3121256"/>
          </a:xfrm>
          <a:prstGeom prst="rect">
            <a:avLst/>
          </a:prstGeom>
        </p:spPr>
      </p:pic>
    </p:spTree>
    <p:extLst>
      <p:ext uri="{BB962C8B-B14F-4D97-AF65-F5344CB8AC3E}">
        <p14:creationId xmlns:p14="http://schemas.microsoft.com/office/powerpoint/2010/main" val="1812499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potato made of?</a:t>
            </a:r>
            <a:endParaRPr lang="en-US" dirty="0"/>
          </a:p>
        </p:txBody>
      </p:sp>
      <p:pic>
        <p:nvPicPr>
          <p:cNvPr id="5" name="Content Placeholder 4"/>
          <p:cNvPicPr>
            <a:picLocks noGrp="1" noChangeAspect="1"/>
          </p:cNvPicPr>
          <p:nvPr>
            <p:ph sz="half" idx="1"/>
          </p:nvPr>
        </p:nvPicPr>
        <p:blipFill>
          <a:blip r:embed="rId2"/>
          <a:srcRect l="-19997" r="-19997"/>
          <a:stretch>
            <a:fillRect/>
          </a:stretch>
        </p:blipFill>
        <p:spPr/>
      </p:pic>
      <p:sp>
        <p:nvSpPr>
          <p:cNvPr id="4" name="Content Placeholder 3"/>
          <p:cNvSpPr>
            <a:spLocks noGrp="1"/>
          </p:cNvSpPr>
          <p:nvPr>
            <p:ph sz="half" idx="2"/>
          </p:nvPr>
        </p:nvSpPr>
        <p:spPr/>
        <p:txBody>
          <a:bodyPr/>
          <a:lstStyle/>
          <a:p>
            <a:pPr marL="0" indent="0">
              <a:buNone/>
            </a:pPr>
            <a:r>
              <a:rPr lang="en-US" dirty="0" smtClean="0"/>
              <a:t>Potatoes have:</a:t>
            </a:r>
          </a:p>
          <a:p>
            <a:r>
              <a:rPr lang="en-US" dirty="0" smtClean="0"/>
              <a:t>Protein</a:t>
            </a:r>
          </a:p>
          <a:p>
            <a:r>
              <a:rPr lang="en-US" dirty="0" smtClean="0"/>
              <a:t>Fat</a:t>
            </a:r>
          </a:p>
          <a:p>
            <a:r>
              <a:rPr lang="en-US" dirty="0" smtClean="0"/>
              <a:t>Sugar</a:t>
            </a:r>
          </a:p>
          <a:p>
            <a:r>
              <a:rPr lang="en-US" dirty="0" smtClean="0"/>
              <a:t>Starch</a:t>
            </a:r>
          </a:p>
          <a:p>
            <a:r>
              <a:rPr lang="en-US" dirty="0" smtClean="0"/>
              <a:t>Fiber</a:t>
            </a:r>
          </a:p>
          <a:p>
            <a:endParaRPr lang="en-US" dirty="0"/>
          </a:p>
        </p:txBody>
      </p:sp>
    </p:spTree>
    <p:extLst>
      <p:ext uri="{BB962C8B-B14F-4D97-AF65-F5344CB8AC3E}">
        <p14:creationId xmlns:p14="http://schemas.microsoft.com/office/powerpoint/2010/main" val="2534230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609600" y="990600"/>
            <a:ext cx="7696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57200" y="228600"/>
            <a:ext cx="8458200" cy="523212"/>
          </a:xfrm>
          <a:prstGeom prst="rect">
            <a:avLst/>
          </a:prstGeom>
          <a:noFill/>
        </p:spPr>
        <p:txBody>
          <a:bodyPr wrap="square" lIns="91431" tIns="45716" rIns="91431" bIns="45716" rtlCol="0">
            <a:spAutoFit/>
          </a:bodyPr>
          <a:lstStyle/>
          <a:p>
            <a:pPr algn="ctr"/>
            <a:r>
              <a:rPr lang="en-US" sz="2800" b="1" dirty="0"/>
              <a:t>Movement of atoms during Biosynthesis</a:t>
            </a:r>
          </a:p>
        </p:txBody>
      </p:sp>
      <p:pic>
        <p:nvPicPr>
          <p:cNvPr id="6" name="Picture 5" descr="cell_01_biosynthesis.jpg"/>
          <p:cNvPicPr>
            <a:picLocks noChangeAspect="1"/>
          </p:cNvPicPr>
          <p:nvPr/>
        </p:nvPicPr>
        <p:blipFill>
          <a:blip r:embed="rId2" cstate="print"/>
          <a:stretch>
            <a:fillRect/>
          </a:stretch>
        </p:blipFill>
        <p:spPr>
          <a:xfrm>
            <a:off x="2209800" y="1219200"/>
            <a:ext cx="4800600" cy="5324302"/>
          </a:xfrm>
          <a:prstGeom prst="rect">
            <a:avLst/>
          </a:prstGeom>
        </p:spPr>
      </p:pic>
    </p:spTree>
    <p:extLst>
      <p:ext uri="{BB962C8B-B14F-4D97-AF65-F5344CB8AC3E}">
        <p14:creationId xmlns:p14="http://schemas.microsoft.com/office/powerpoint/2010/main" val="3317040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
            <a:ext cx="5334000" cy="1143000"/>
          </a:xfrm>
        </p:spPr>
        <p:txBody>
          <a:bodyPr>
            <a:normAutofit fontScale="90000"/>
          </a:bodyPr>
          <a:lstStyle/>
          <a:p>
            <a:r>
              <a:rPr lang="en-US" dirty="0" smtClean="0"/>
              <a:t>Polymers &amp; Monomers</a:t>
            </a:r>
            <a:endParaRPr lang="en-US" dirty="0"/>
          </a:p>
        </p:txBody>
      </p:sp>
      <p:sp>
        <p:nvSpPr>
          <p:cNvPr id="3" name="Content Placeholder 2"/>
          <p:cNvSpPr>
            <a:spLocks noGrp="1"/>
          </p:cNvSpPr>
          <p:nvPr>
            <p:ph idx="1"/>
          </p:nvPr>
        </p:nvSpPr>
        <p:spPr>
          <a:xfrm>
            <a:off x="304800" y="990600"/>
            <a:ext cx="6172200" cy="5486400"/>
          </a:xfrm>
        </p:spPr>
        <p:txBody>
          <a:bodyPr>
            <a:noAutofit/>
          </a:bodyPr>
          <a:lstStyle/>
          <a:p>
            <a:pPr marL="0" indent="0">
              <a:buNone/>
            </a:pPr>
            <a:r>
              <a:rPr lang="en-US" sz="2400" dirty="0"/>
              <a:t>Plants are made of three basic large organic molecules, or </a:t>
            </a:r>
            <a:r>
              <a:rPr lang="en-US" sz="2400" dirty="0">
                <a:solidFill>
                  <a:srgbClr val="008000"/>
                </a:solidFill>
              </a:rPr>
              <a:t>polymers</a:t>
            </a:r>
            <a:r>
              <a:rPr lang="en-US" sz="2400" dirty="0"/>
              <a:t>: </a:t>
            </a:r>
          </a:p>
          <a:p>
            <a:pPr marL="514302" indent="-514302">
              <a:buFont typeface="+mj-lt"/>
              <a:buAutoNum type="arabicPeriod"/>
            </a:pPr>
            <a:r>
              <a:rPr lang="en-US" sz="2400" dirty="0">
                <a:solidFill>
                  <a:srgbClr val="008000"/>
                </a:solidFill>
              </a:rPr>
              <a:t>Carbohydrates </a:t>
            </a:r>
            <a:r>
              <a:rPr lang="en-US" sz="2400" dirty="0" smtClean="0">
                <a:solidFill>
                  <a:srgbClr val="008000"/>
                </a:solidFill>
              </a:rPr>
              <a:t>(sugar, starch, fiber)</a:t>
            </a:r>
            <a:endParaRPr lang="en-US" sz="2400" dirty="0">
              <a:solidFill>
                <a:srgbClr val="008000"/>
              </a:solidFill>
            </a:endParaRPr>
          </a:p>
          <a:p>
            <a:pPr marL="514302" indent="-514302">
              <a:buFont typeface="+mj-lt"/>
              <a:buAutoNum type="arabicPeriod"/>
            </a:pPr>
            <a:r>
              <a:rPr lang="en-US" sz="2400" dirty="0" smtClean="0">
                <a:solidFill>
                  <a:srgbClr val="008000"/>
                </a:solidFill>
              </a:rPr>
              <a:t>Fats</a:t>
            </a:r>
            <a:endParaRPr lang="en-US" sz="2400" dirty="0">
              <a:solidFill>
                <a:srgbClr val="008000"/>
              </a:solidFill>
            </a:endParaRPr>
          </a:p>
          <a:p>
            <a:pPr marL="514302" indent="-514302">
              <a:buFont typeface="+mj-lt"/>
              <a:buAutoNum type="arabicPeriod"/>
            </a:pPr>
            <a:r>
              <a:rPr lang="en-US" sz="2400" dirty="0" smtClean="0">
                <a:solidFill>
                  <a:srgbClr val="008000"/>
                </a:solidFill>
              </a:rPr>
              <a:t>Protein</a:t>
            </a:r>
            <a:endParaRPr lang="en-US" sz="2400" dirty="0"/>
          </a:p>
          <a:p>
            <a:pPr marL="0" indent="0">
              <a:buNone/>
            </a:pPr>
            <a:endParaRPr lang="en-US" sz="2400" dirty="0" smtClean="0">
              <a:solidFill>
                <a:srgbClr val="008000"/>
              </a:solidFill>
            </a:endParaRPr>
          </a:p>
          <a:p>
            <a:pPr marL="0" indent="0">
              <a:buNone/>
            </a:pPr>
            <a:r>
              <a:rPr lang="en-US" sz="2400" dirty="0" smtClean="0">
                <a:solidFill>
                  <a:srgbClr val="008000"/>
                </a:solidFill>
              </a:rPr>
              <a:t>Polymers</a:t>
            </a:r>
            <a:r>
              <a:rPr lang="en-US" sz="2400" dirty="0" smtClean="0"/>
              <a:t> </a:t>
            </a:r>
            <a:r>
              <a:rPr lang="en-US" sz="2400" dirty="0"/>
              <a:t>are built from smaller organic molecules called </a:t>
            </a:r>
            <a:r>
              <a:rPr lang="en-US" sz="2400" dirty="0">
                <a:solidFill>
                  <a:srgbClr val="0000FF"/>
                </a:solidFill>
              </a:rPr>
              <a:t>monomers</a:t>
            </a:r>
            <a:r>
              <a:rPr lang="en-US" sz="2400" dirty="0"/>
              <a:t>. </a:t>
            </a:r>
          </a:p>
          <a:p>
            <a:pPr marL="514302" indent="-514302">
              <a:buFont typeface="+mj-lt"/>
              <a:buAutoNum type="arabicPeriod"/>
            </a:pPr>
            <a:r>
              <a:rPr lang="en-US" sz="2400" dirty="0">
                <a:solidFill>
                  <a:srgbClr val="0000FF"/>
                </a:solidFill>
              </a:rPr>
              <a:t>Glucose and other simple sugars </a:t>
            </a:r>
            <a:r>
              <a:rPr lang="en-US" sz="2400" dirty="0">
                <a:solidFill>
                  <a:srgbClr val="000000"/>
                </a:solidFill>
              </a:rPr>
              <a:t>(put together = carbohydrates)</a:t>
            </a:r>
            <a:endParaRPr lang="en-US" sz="2400" dirty="0">
              <a:solidFill>
                <a:srgbClr val="0000FF"/>
              </a:solidFill>
            </a:endParaRPr>
          </a:p>
          <a:p>
            <a:pPr marL="514302" indent="-514302">
              <a:buFont typeface="+mj-lt"/>
              <a:buAutoNum type="arabicPeriod"/>
            </a:pPr>
            <a:r>
              <a:rPr lang="en-US" sz="2400" dirty="0" smtClean="0">
                <a:solidFill>
                  <a:srgbClr val="0000FF"/>
                </a:solidFill>
              </a:rPr>
              <a:t>Glycerol and fatty </a:t>
            </a:r>
            <a:r>
              <a:rPr lang="en-US" sz="2400" dirty="0">
                <a:solidFill>
                  <a:srgbClr val="0000FF"/>
                </a:solidFill>
              </a:rPr>
              <a:t>Acids </a:t>
            </a:r>
            <a:r>
              <a:rPr lang="en-US" sz="2400" dirty="0"/>
              <a:t>(put together = fats)</a:t>
            </a:r>
            <a:endParaRPr lang="en-US" sz="2400" dirty="0">
              <a:solidFill>
                <a:srgbClr val="0000FF"/>
              </a:solidFill>
            </a:endParaRPr>
          </a:p>
          <a:p>
            <a:pPr marL="514302" indent="-514302">
              <a:buFont typeface="+mj-lt"/>
              <a:buAutoNum type="arabicPeriod"/>
            </a:pPr>
            <a:r>
              <a:rPr lang="en-US" sz="2400" dirty="0" smtClean="0">
                <a:solidFill>
                  <a:srgbClr val="0000FF"/>
                </a:solidFill>
              </a:rPr>
              <a:t>Amino </a:t>
            </a:r>
            <a:r>
              <a:rPr lang="en-US" sz="2400" dirty="0">
                <a:solidFill>
                  <a:srgbClr val="0000FF"/>
                </a:solidFill>
              </a:rPr>
              <a:t>Acids </a:t>
            </a:r>
            <a:r>
              <a:rPr lang="en-US" sz="2400" dirty="0">
                <a:solidFill>
                  <a:srgbClr val="000000"/>
                </a:solidFill>
              </a:rPr>
              <a:t>(put together = proteins)</a:t>
            </a:r>
          </a:p>
          <a:p>
            <a:pPr marL="0" indent="0">
              <a:buNone/>
            </a:pPr>
            <a:endParaRPr lang="en-US" sz="1600" dirty="0">
              <a:solidFill>
                <a:srgbClr val="000000"/>
              </a:solidFill>
            </a:endParaRPr>
          </a:p>
        </p:txBody>
      </p:sp>
      <p:pic>
        <p:nvPicPr>
          <p:cNvPr id="4" name="Picture 3" descr="AA026357.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0228" y="3736744"/>
            <a:ext cx="2773773" cy="3121256"/>
          </a:xfrm>
          <a:prstGeom prst="rect">
            <a:avLst/>
          </a:prstGeom>
        </p:spPr>
      </p:pic>
      <p:pic>
        <p:nvPicPr>
          <p:cNvPr id="5" name="Picture 4" descr="AA02635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7759" y="1828800"/>
            <a:ext cx="1531441" cy="1524000"/>
          </a:xfrm>
          <a:prstGeom prst="rect">
            <a:avLst/>
          </a:prstGeom>
        </p:spPr>
      </p:pic>
      <p:pic>
        <p:nvPicPr>
          <p:cNvPr id="6" name="Picture 5" descr="AA02635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337239">
            <a:off x="5943601" y="1"/>
            <a:ext cx="2796321" cy="2933845"/>
          </a:xfrm>
          <a:prstGeom prst="rect">
            <a:avLst/>
          </a:prstGeom>
        </p:spPr>
      </p:pic>
    </p:spTree>
    <p:extLst>
      <p:ext uri="{BB962C8B-B14F-4D97-AF65-F5344CB8AC3E}">
        <p14:creationId xmlns:p14="http://schemas.microsoft.com/office/powerpoint/2010/main" val="2347133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76200"/>
            <a:ext cx="8229600" cy="944562"/>
          </a:xfrm>
        </p:spPr>
        <p:txBody>
          <a:bodyPr>
            <a:normAutofit fontScale="90000"/>
          </a:bodyPr>
          <a:lstStyle/>
          <a:p>
            <a:r>
              <a:rPr lang="en-US" b="1" dirty="0" smtClean="0"/>
              <a:t>What are potatoes made </a:t>
            </a:r>
            <a:r>
              <a:rPr lang="en-US" b="1" dirty="0" err="1" smtClean="0"/>
              <a:t>of?</a:t>
            </a:r>
            <a:r>
              <a:rPr lang="en-US" b="1" dirty="0" err="1" smtClean="0">
                <a:solidFill>
                  <a:srgbClr val="964D00"/>
                </a:solidFill>
              </a:rPr>
              <a:t>CARBOHYDRATES</a:t>
            </a:r>
            <a:endParaRPr lang="en-US" b="1" dirty="0">
              <a:solidFill>
                <a:srgbClr val="964D00"/>
              </a:solidFill>
            </a:endParaRPr>
          </a:p>
        </p:txBody>
      </p:sp>
      <p:sp>
        <p:nvSpPr>
          <p:cNvPr id="7" name="TextBox 6"/>
          <p:cNvSpPr txBox="1"/>
          <p:nvPr/>
        </p:nvSpPr>
        <p:spPr>
          <a:xfrm>
            <a:off x="381000" y="2743200"/>
            <a:ext cx="2667000" cy="707886"/>
          </a:xfrm>
          <a:prstGeom prst="rect">
            <a:avLst/>
          </a:prstGeom>
          <a:noFill/>
        </p:spPr>
        <p:txBody>
          <a:bodyPr wrap="square" rtlCol="0">
            <a:spAutoFit/>
          </a:bodyPr>
          <a:lstStyle/>
          <a:p>
            <a:pPr algn="ctr"/>
            <a:r>
              <a:rPr lang="en-US" sz="4000" b="1" dirty="0" smtClean="0"/>
              <a:t>glucose</a:t>
            </a:r>
            <a:endParaRPr lang="en-US" sz="4000" b="1" dirty="0"/>
          </a:p>
        </p:txBody>
      </p:sp>
      <p:sp>
        <p:nvSpPr>
          <p:cNvPr id="8" name="TextBox 7"/>
          <p:cNvSpPr txBox="1"/>
          <p:nvPr/>
        </p:nvSpPr>
        <p:spPr>
          <a:xfrm>
            <a:off x="381000" y="5515617"/>
            <a:ext cx="8382000" cy="1200329"/>
          </a:xfrm>
          <a:prstGeom prst="rect">
            <a:avLst/>
          </a:prstGeom>
          <a:noFill/>
        </p:spPr>
        <p:txBody>
          <a:bodyPr wrap="square" rtlCol="0">
            <a:spAutoFit/>
          </a:bodyPr>
          <a:lstStyle/>
          <a:p>
            <a:pPr algn="ctr"/>
            <a:r>
              <a:rPr lang="en-US" sz="3600" dirty="0" smtClean="0"/>
              <a:t>Glucose molecules move from the leaves to the growing potato under the ground.</a:t>
            </a:r>
            <a:endParaRPr lang="en-US" sz="3600" dirty="0"/>
          </a:p>
        </p:txBody>
      </p:sp>
      <p:pic>
        <p:nvPicPr>
          <p:cNvPr id="9" name="Picture 8"/>
          <p:cNvPicPr>
            <a:picLocks noChangeAspect="1"/>
          </p:cNvPicPr>
          <p:nvPr/>
        </p:nvPicPr>
        <p:blipFill>
          <a:blip r:embed="rId2"/>
          <a:stretch>
            <a:fillRect/>
          </a:stretch>
        </p:blipFill>
        <p:spPr>
          <a:xfrm>
            <a:off x="3657600" y="1275538"/>
            <a:ext cx="3048000" cy="2686862"/>
          </a:xfrm>
          <a:prstGeom prst="rect">
            <a:avLst/>
          </a:prstGeom>
        </p:spPr>
      </p:pic>
      <p:sp>
        <p:nvSpPr>
          <p:cNvPr id="10" name="TextBox 9"/>
          <p:cNvSpPr txBox="1"/>
          <p:nvPr/>
        </p:nvSpPr>
        <p:spPr>
          <a:xfrm>
            <a:off x="6705600" y="1648361"/>
            <a:ext cx="2362200" cy="1323439"/>
          </a:xfrm>
          <a:prstGeom prst="rect">
            <a:avLst/>
          </a:prstGeom>
          <a:noFill/>
        </p:spPr>
        <p:txBody>
          <a:bodyPr wrap="square" rtlCol="0">
            <a:spAutoFit/>
          </a:bodyPr>
          <a:lstStyle/>
          <a:p>
            <a:pPr algn="ctr"/>
            <a:r>
              <a:rPr lang="en-US" sz="4000" b="1" dirty="0" smtClean="0"/>
              <a:t>fiber (cellulose)</a:t>
            </a:r>
            <a:endParaRPr lang="en-US" sz="4000" b="1" dirty="0"/>
          </a:p>
        </p:txBody>
      </p:sp>
      <p:sp>
        <p:nvSpPr>
          <p:cNvPr id="11" name="TextBox 10"/>
          <p:cNvSpPr txBox="1"/>
          <p:nvPr/>
        </p:nvSpPr>
        <p:spPr>
          <a:xfrm>
            <a:off x="7239000" y="4191000"/>
            <a:ext cx="1524000" cy="707886"/>
          </a:xfrm>
          <a:prstGeom prst="rect">
            <a:avLst/>
          </a:prstGeom>
          <a:noFill/>
        </p:spPr>
        <p:txBody>
          <a:bodyPr wrap="square" rtlCol="0">
            <a:spAutoFit/>
          </a:bodyPr>
          <a:lstStyle/>
          <a:p>
            <a:pPr algn="ctr"/>
            <a:r>
              <a:rPr lang="en-US" sz="4000" b="1" dirty="0" smtClean="0"/>
              <a:t>starch</a:t>
            </a:r>
            <a:endParaRPr lang="en-US" sz="4000" b="1" dirty="0"/>
          </a:p>
        </p:txBody>
      </p:sp>
      <p:pic>
        <p:nvPicPr>
          <p:cNvPr id="12" name="Picture 11"/>
          <p:cNvPicPr>
            <a:picLocks noChangeAspect="1"/>
          </p:cNvPicPr>
          <p:nvPr/>
        </p:nvPicPr>
        <p:blipFill>
          <a:blip r:embed="rId3"/>
          <a:stretch>
            <a:fillRect/>
          </a:stretch>
        </p:blipFill>
        <p:spPr>
          <a:xfrm rot="19584583">
            <a:off x="2786862" y="3415865"/>
            <a:ext cx="4201892" cy="2966041"/>
          </a:xfrm>
          <a:prstGeom prst="rect">
            <a:avLst/>
          </a:prstGeom>
        </p:spPr>
      </p:pic>
      <p:pic>
        <p:nvPicPr>
          <p:cNvPr id="3" name="Picture 2"/>
          <p:cNvPicPr>
            <a:picLocks noChangeAspect="1"/>
          </p:cNvPicPr>
          <p:nvPr/>
        </p:nvPicPr>
        <p:blipFill>
          <a:blip r:embed="rId4"/>
          <a:stretch>
            <a:fillRect/>
          </a:stretch>
        </p:blipFill>
        <p:spPr>
          <a:xfrm>
            <a:off x="246894" y="1169075"/>
            <a:ext cx="2689065" cy="1802725"/>
          </a:xfrm>
          <a:prstGeom prst="rect">
            <a:avLst/>
          </a:prstGeom>
        </p:spPr>
      </p:pic>
    </p:spTree>
    <p:extLst>
      <p:ext uri="{BB962C8B-B14F-4D97-AF65-F5344CB8AC3E}">
        <p14:creationId xmlns:p14="http://schemas.microsoft.com/office/powerpoint/2010/main" val="3430331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066800"/>
          </a:xfrm>
        </p:spPr>
        <p:txBody>
          <a:bodyPr>
            <a:normAutofit fontScale="90000"/>
          </a:bodyPr>
          <a:lstStyle/>
          <a:p>
            <a:r>
              <a:rPr lang="en-US" b="1" dirty="0" smtClean="0"/>
              <a:t>What are potatoes made of?</a:t>
            </a:r>
            <a:br>
              <a:rPr lang="en-US" b="1" dirty="0" smtClean="0"/>
            </a:br>
            <a:r>
              <a:rPr lang="en-US" b="1" dirty="0" smtClean="0">
                <a:solidFill>
                  <a:srgbClr val="FF0000"/>
                </a:solidFill>
              </a:rPr>
              <a:t>FATS</a:t>
            </a:r>
            <a:endParaRPr lang="en-US" b="1" dirty="0">
              <a:solidFill>
                <a:srgbClr val="FF0000"/>
              </a:solidFill>
            </a:endParaRPr>
          </a:p>
        </p:txBody>
      </p:sp>
      <p:sp>
        <p:nvSpPr>
          <p:cNvPr id="4" name="TextBox 3"/>
          <p:cNvSpPr txBox="1"/>
          <p:nvPr/>
        </p:nvSpPr>
        <p:spPr>
          <a:xfrm>
            <a:off x="1447800" y="4963180"/>
            <a:ext cx="2057400" cy="523220"/>
          </a:xfrm>
          <a:prstGeom prst="rect">
            <a:avLst/>
          </a:prstGeom>
          <a:noFill/>
        </p:spPr>
        <p:txBody>
          <a:bodyPr wrap="square" rtlCol="0">
            <a:spAutoFit/>
          </a:bodyPr>
          <a:lstStyle/>
          <a:p>
            <a:r>
              <a:rPr lang="en-US" sz="2800" b="1" dirty="0" smtClean="0">
                <a:solidFill>
                  <a:srgbClr val="008000"/>
                </a:solidFill>
              </a:rPr>
              <a:t>1 glycerol</a:t>
            </a:r>
            <a:endParaRPr lang="en-US" sz="2800" b="1" dirty="0">
              <a:solidFill>
                <a:srgbClr val="008000"/>
              </a:solidFill>
            </a:endParaRPr>
          </a:p>
        </p:txBody>
      </p:sp>
      <p:sp>
        <p:nvSpPr>
          <p:cNvPr id="6" name="TextBox 5"/>
          <p:cNvSpPr txBox="1"/>
          <p:nvPr/>
        </p:nvSpPr>
        <p:spPr>
          <a:xfrm>
            <a:off x="4038600" y="4963180"/>
            <a:ext cx="3048000" cy="523220"/>
          </a:xfrm>
          <a:prstGeom prst="rect">
            <a:avLst/>
          </a:prstGeom>
          <a:noFill/>
        </p:spPr>
        <p:txBody>
          <a:bodyPr wrap="square" rtlCol="0">
            <a:spAutoFit/>
          </a:bodyPr>
          <a:lstStyle/>
          <a:p>
            <a:r>
              <a:rPr lang="en-US" sz="2800" b="1" dirty="0" smtClean="0">
                <a:solidFill>
                  <a:srgbClr val="FF0000"/>
                </a:solidFill>
              </a:rPr>
              <a:t>3 fatty acids</a:t>
            </a:r>
            <a:endParaRPr lang="en-US" sz="2800" b="1" dirty="0">
              <a:solidFill>
                <a:srgbClr val="FF0000"/>
              </a:solidFill>
            </a:endParaRPr>
          </a:p>
        </p:txBody>
      </p:sp>
      <p:sp>
        <p:nvSpPr>
          <p:cNvPr id="7" name="TextBox 6"/>
          <p:cNvSpPr txBox="1"/>
          <p:nvPr/>
        </p:nvSpPr>
        <p:spPr>
          <a:xfrm>
            <a:off x="381000" y="5845314"/>
            <a:ext cx="8382000" cy="646331"/>
          </a:xfrm>
          <a:prstGeom prst="rect">
            <a:avLst/>
          </a:prstGeom>
          <a:noFill/>
        </p:spPr>
        <p:txBody>
          <a:bodyPr wrap="square" rtlCol="0">
            <a:spAutoFit/>
          </a:bodyPr>
          <a:lstStyle/>
          <a:p>
            <a:pPr algn="ctr"/>
            <a:r>
              <a:rPr lang="en-US" sz="3600" dirty="0" smtClean="0"/>
              <a:t>What </a:t>
            </a:r>
            <a:r>
              <a:rPr lang="en-US" sz="3600" b="1" dirty="0" smtClean="0"/>
              <a:t>atoms</a:t>
            </a:r>
            <a:r>
              <a:rPr lang="en-US" sz="3600" dirty="0" smtClean="0"/>
              <a:t> are fats made of?</a:t>
            </a:r>
            <a:endParaRPr lang="en-US" sz="3600" dirty="0"/>
          </a:p>
        </p:txBody>
      </p:sp>
      <p:pic>
        <p:nvPicPr>
          <p:cNvPr id="3" name="Picture 2"/>
          <p:cNvPicPr>
            <a:picLocks noChangeAspect="1"/>
          </p:cNvPicPr>
          <p:nvPr/>
        </p:nvPicPr>
        <p:blipFill>
          <a:blip r:embed="rId2"/>
          <a:stretch>
            <a:fillRect/>
          </a:stretch>
        </p:blipFill>
        <p:spPr>
          <a:xfrm rot="16200000">
            <a:off x="1490829" y="2364779"/>
            <a:ext cx="3114343" cy="1960714"/>
          </a:xfrm>
          <a:prstGeom prst="rect">
            <a:avLst/>
          </a:prstGeom>
        </p:spPr>
      </p:pic>
      <p:pic>
        <p:nvPicPr>
          <p:cNvPr id="8" name="Picture 7"/>
          <p:cNvPicPr>
            <a:picLocks noChangeAspect="1"/>
          </p:cNvPicPr>
          <p:nvPr/>
        </p:nvPicPr>
        <p:blipFill>
          <a:blip r:embed="rId3"/>
          <a:stretch>
            <a:fillRect/>
          </a:stretch>
        </p:blipFill>
        <p:spPr>
          <a:xfrm>
            <a:off x="2895600" y="1524000"/>
            <a:ext cx="2946400" cy="1351931"/>
          </a:xfrm>
          <a:prstGeom prst="rect">
            <a:avLst/>
          </a:prstGeom>
        </p:spPr>
      </p:pic>
      <p:pic>
        <p:nvPicPr>
          <p:cNvPr id="9" name="Picture 8"/>
          <p:cNvPicPr>
            <a:picLocks noChangeAspect="1"/>
          </p:cNvPicPr>
          <p:nvPr/>
        </p:nvPicPr>
        <p:blipFill>
          <a:blip r:embed="rId3"/>
          <a:stretch>
            <a:fillRect/>
          </a:stretch>
        </p:blipFill>
        <p:spPr>
          <a:xfrm>
            <a:off x="3048000" y="2667000"/>
            <a:ext cx="2946400" cy="1351931"/>
          </a:xfrm>
          <a:prstGeom prst="rect">
            <a:avLst/>
          </a:prstGeom>
        </p:spPr>
      </p:pic>
      <p:pic>
        <p:nvPicPr>
          <p:cNvPr id="10" name="Picture 9"/>
          <p:cNvPicPr>
            <a:picLocks noChangeAspect="1"/>
          </p:cNvPicPr>
          <p:nvPr/>
        </p:nvPicPr>
        <p:blipFill>
          <a:blip r:embed="rId3"/>
          <a:stretch>
            <a:fillRect/>
          </a:stretch>
        </p:blipFill>
        <p:spPr>
          <a:xfrm>
            <a:off x="3048000" y="3733800"/>
            <a:ext cx="2946400" cy="1351931"/>
          </a:xfrm>
          <a:prstGeom prst="rect">
            <a:avLst/>
          </a:prstGeom>
        </p:spPr>
      </p:pic>
      <p:sp>
        <p:nvSpPr>
          <p:cNvPr id="5" name="Rectangle 4"/>
          <p:cNvSpPr/>
          <p:nvPr/>
        </p:nvSpPr>
        <p:spPr>
          <a:xfrm>
            <a:off x="6334721" y="2875931"/>
            <a:ext cx="2428279" cy="1200329"/>
          </a:xfrm>
          <a:prstGeom prst="rect">
            <a:avLst/>
          </a:prstGeom>
        </p:spPr>
        <p:txBody>
          <a:bodyPr wrap="square">
            <a:spAutoFit/>
          </a:bodyPr>
          <a:lstStyle/>
          <a:p>
            <a:pPr algn="ctr"/>
            <a:r>
              <a:rPr lang="en-US" dirty="0"/>
              <a:t>Plants can rearrange the C, H, and O atoms in glucose to make glycerol and fatty acids.</a:t>
            </a:r>
          </a:p>
        </p:txBody>
      </p:sp>
    </p:spTree>
    <p:extLst>
      <p:ext uri="{BB962C8B-B14F-4D97-AF65-F5344CB8AC3E}">
        <p14:creationId xmlns:p14="http://schemas.microsoft.com/office/powerpoint/2010/main" val="3850270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52400"/>
            <a:ext cx="8229600" cy="1066800"/>
          </a:xfrm>
        </p:spPr>
        <p:txBody>
          <a:bodyPr>
            <a:normAutofit fontScale="90000"/>
          </a:bodyPr>
          <a:lstStyle/>
          <a:p>
            <a:r>
              <a:rPr lang="en-US" b="1" dirty="0" smtClean="0"/>
              <a:t>What are potatoes made of?</a:t>
            </a:r>
            <a:br>
              <a:rPr lang="en-US" b="1" dirty="0" smtClean="0"/>
            </a:br>
            <a:r>
              <a:rPr lang="en-US" b="1" dirty="0" smtClean="0">
                <a:solidFill>
                  <a:srgbClr val="0000FF"/>
                </a:solidFill>
              </a:rPr>
              <a:t>PROTEIN</a:t>
            </a:r>
            <a:endParaRPr lang="en-US" b="1" dirty="0">
              <a:solidFill>
                <a:srgbClr val="0000FF"/>
              </a:solidFill>
            </a:endParaRPr>
          </a:p>
        </p:txBody>
      </p:sp>
      <p:pic>
        <p:nvPicPr>
          <p:cNvPr id="4" name="Picture 3"/>
          <p:cNvPicPr>
            <a:picLocks noChangeAspect="1"/>
          </p:cNvPicPr>
          <p:nvPr/>
        </p:nvPicPr>
        <p:blipFill>
          <a:blip r:embed="rId2"/>
          <a:stretch>
            <a:fillRect/>
          </a:stretch>
        </p:blipFill>
        <p:spPr>
          <a:xfrm>
            <a:off x="5196840" y="1209662"/>
            <a:ext cx="3947160" cy="3657600"/>
          </a:xfrm>
          <a:prstGeom prst="rect">
            <a:avLst/>
          </a:prstGeom>
        </p:spPr>
      </p:pic>
      <p:sp>
        <p:nvSpPr>
          <p:cNvPr id="7" name="TextBox 6"/>
          <p:cNvSpPr txBox="1"/>
          <p:nvPr/>
        </p:nvSpPr>
        <p:spPr>
          <a:xfrm>
            <a:off x="4190999" y="4648200"/>
            <a:ext cx="4614107" cy="1754327"/>
          </a:xfrm>
          <a:prstGeom prst="rect">
            <a:avLst/>
          </a:prstGeom>
          <a:noFill/>
        </p:spPr>
        <p:txBody>
          <a:bodyPr wrap="square" rtlCol="0">
            <a:spAutoFit/>
          </a:bodyPr>
          <a:lstStyle/>
          <a:p>
            <a:pPr algn="ctr"/>
            <a:r>
              <a:rPr lang="en-US" sz="3600" dirty="0" smtClean="0"/>
              <a:t>Plants make amino acids from glucose and nitrate from the soil.</a:t>
            </a:r>
            <a:endParaRPr lang="en-US" sz="3600" dirty="0"/>
          </a:p>
        </p:txBody>
      </p:sp>
      <p:pic>
        <p:nvPicPr>
          <p:cNvPr id="2" name="Picture 1"/>
          <p:cNvPicPr>
            <a:picLocks noChangeAspect="1"/>
          </p:cNvPicPr>
          <p:nvPr/>
        </p:nvPicPr>
        <p:blipFill>
          <a:blip r:embed="rId3"/>
          <a:stretch>
            <a:fillRect/>
          </a:stretch>
        </p:blipFill>
        <p:spPr>
          <a:xfrm>
            <a:off x="625525" y="1828287"/>
            <a:ext cx="3004799" cy="2159137"/>
          </a:xfrm>
          <a:prstGeom prst="rect">
            <a:avLst/>
          </a:prstGeom>
        </p:spPr>
      </p:pic>
      <p:sp>
        <p:nvSpPr>
          <p:cNvPr id="6" name="TextBox 5"/>
          <p:cNvSpPr txBox="1"/>
          <p:nvPr/>
        </p:nvSpPr>
        <p:spPr>
          <a:xfrm>
            <a:off x="330200" y="1696611"/>
            <a:ext cx="2364750" cy="646331"/>
          </a:xfrm>
          <a:prstGeom prst="rect">
            <a:avLst/>
          </a:prstGeom>
          <a:noFill/>
        </p:spPr>
        <p:txBody>
          <a:bodyPr wrap="none" rtlCol="0">
            <a:spAutoFit/>
          </a:bodyPr>
          <a:lstStyle/>
          <a:p>
            <a:r>
              <a:rPr lang="en-US" dirty="0" smtClean="0"/>
              <a:t>Two of the amino acids</a:t>
            </a:r>
          </a:p>
          <a:p>
            <a:endParaRPr lang="en-US" dirty="0"/>
          </a:p>
        </p:txBody>
      </p:sp>
      <p:pic>
        <p:nvPicPr>
          <p:cNvPr id="9" name="Picture 8"/>
          <p:cNvPicPr>
            <a:picLocks noChangeAspect="1"/>
          </p:cNvPicPr>
          <p:nvPr/>
        </p:nvPicPr>
        <p:blipFill>
          <a:blip r:embed="rId4"/>
          <a:stretch>
            <a:fillRect/>
          </a:stretch>
        </p:blipFill>
        <p:spPr>
          <a:xfrm>
            <a:off x="330200" y="3511550"/>
            <a:ext cx="3141805" cy="2273300"/>
          </a:xfrm>
          <a:prstGeom prst="rect">
            <a:avLst/>
          </a:prstGeom>
        </p:spPr>
      </p:pic>
    </p:spTree>
    <p:extLst>
      <p:ext uri="{BB962C8B-B14F-4D97-AF65-F5344CB8AC3E}">
        <p14:creationId xmlns:p14="http://schemas.microsoft.com/office/powerpoint/2010/main" val="1403000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normAutofit fontScale="90000"/>
          </a:bodyPr>
          <a:lstStyle/>
          <a:p>
            <a:r>
              <a:rPr lang="en-US" dirty="0" smtClean="0"/>
              <a:t>Constructing Monomers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Directions: </a:t>
            </a:r>
          </a:p>
          <a:p>
            <a:pPr marL="514302" indent="-514302">
              <a:buFont typeface="+mj-lt"/>
              <a:buAutoNum type="arabicPeriod"/>
            </a:pPr>
            <a:r>
              <a:rPr lang="en-US" dirty="0" smtClean="0"/>
              <a:t>Build 5 glucose </a:t>
            </a:r>
            <a:r>
              <a:rPr lang="en-US" dirty="0" smtClean="0">
                <a:solidFill>
                  <a:srgbClr val="0000FF"/>
                </a:solidFill>
              </a:rPr>
              <a:t>monomers</a:t>
            </a:r>
          </a:p>
          <a:p>
            <a:pPr marL="0" indent="0">
              <a:buNone/>
            </a:pPr>
            <a:r>
              <a:rPr lang="en-US" dirty="0"/>
              <a:t>	</a:t>
            </a:r>
            <a:r>
              <a:rPr lang="en-US" dirty="0" smtClean="0"/>
              <a:t> (glucose =1 glucose + 1 paper clip)</a:t>
            </a:r>
          </a:p>
          <a:p>
            <a:pPr marL="514302" indent="-514302">
              <a:buFont typeface="+mj-lt"/>
              <a:buAutoNum type="arabicPeriod" startAt="2"/>
            </a:pPr>
            <a:r>
              <a:rPr lang="en-US" dirty="0" smtClean="0"/>
              <a:t>Build 3 fatty acid </a:t>
            </a:r>
            <a:r>
              <a:rPr lang="en-US" dirty="0" smtClean="0">
                <a:solidFill>
                  <a:srgbClr val="0000FF"/>
                </a:solidFill>
              </a:rPr>
              <a:t>monomers </a:t>
            </a:r>
          </a:p>
          <a:p>
            <a:pPr marL="0" indent="0">
              <a:buNone/>
            </a:pPr>
            <a:r>
              <a:rPr lang="en-US" dirty="0"/>
              <a:t>	</a:t>
            </a:r>
            <a:r>
              <a:rPr lang="en-US" dirty="0" smtClean="0"/>
              <a:t>(</a:t>
            </a:r>
            <a:r>
              <a:rPr lang="en-US" dirty="0"/>
              <a:t> </a:t>
            </a:r>
            <a:r>
              <a:rPr lang="en-US" dirty="0" smtClean="0"/>
              <a:t>fatty acid = 1 fatty acid + 1 paper clip)</a:t>
            </a:r>
          </a:p>
          <a:p>
            <a:pPr marL="514302" indent="-514302">
              <a:buFont typeface="+mj-lt"/>
              <a:buAutoNum type="arabicPeriod" startAt="3"/>
            </a:pPr>
            <a:r>
              <a:rPr lang="en-US" dirty="0" smtClean="0"/>
              <a:t>Build 1 glycerol </a:t>
            </a:r>
            <a:r>
              <a:rPr lang="en-US" dirty="0" smtClean="0">
                <a:solidFill>
                  <a:srgbClr val="0000FF"/>
                </a:solidFill>
              </a:rPr>
              <a:t>monomer </a:t>
            </a:r>
          </a:p>
          <a:p>
            <a:pPr marL="0" indent="0">
              <a:buNone/>
            </a:pPr>
            <a:r>
              <a:rPr lang="en-US" dirty="0"/>
              <a:t>	</a:t>
            </a:r>
            <a:r>
              <a:rPr lang="en-US" dirty="0" smtClean="0"/>
              <a:t>(glycerol = 1 glycerol + 1 paper clip)</a:t>
            </a:r>
          </a:p>
          <a:p>
            <a:pPr marL="514302" indent="-514302">
              <a:buFont typeface="+mj-lt"/>
              <a:buAutoNum type="arabicPeriod" startAt="4"/>
            </a:pPr>
            <a:r>
              <a:rPr lang="en-US" dirty="0" smtClean="0"/>
              <a:t>Build </a:t>
            </a:r>
            <a:r>
              <a:rPr lang="en-US" dirty="0"/>
              <a:t>3</a:t>
            </a:r>
            <a:r>
              <a:rPr lang="en-US" dirty="0" smtClean="0"/>
              <a:t> amino acid </a:t>
            </a:r>
            <a:r>
              <a:rPr lang="en-US" dirty="0" smtClean="0">
                <a:solidFill>
                  <a:srgbClr val="0000FF"/>
                </a:solidFill>
              </a:rPr>
              <a:t>monomers</a:t>
            </a:r>
          </a:p>
          <a:p>
            <a:pPr marL="0" indent="0">
              <a:buNone/>
            </a:pPr>
            <a:r>
              <a:rPr lang="en-US" dirty="0"/>
              <a:t>	</a:t>
            </a:r>
            <a:r>
              <a:rPr lang="en-US" dirty="0" smtClean="0"/>
              <a:t>(amino acid = 1 amino acid + 1 paper clip)</a:t>
            </a:r>
          </a:p>
          <a:p>
            <a:pPr marL="0" indent="0">
              <a:buNone/>
            </a:pPr>
            <a:endParaRPr lang="en-US" dirty="0" smtClean="0"/>
          </a:p>
          <a:p>
            <a:pPr marL="0" indent="0">
              <a:buNone/>
            </a:pPr>
            <a:endParaRPr lang="en-US" dirty="0" smtClean="0"/>
          </a:p>
          <a:p>
            <a:pPr marL="514302" indent="-514302">
              <a:buFont typeface="+mj-lt"/>
              <a:buAutoNum type="arabicPeriod"/>
            </a:pPr>
            <a:endParaRPr lang="en-US" dirty="0" smtClean="0"/>
          </a:p>
          <a:p>
            <a:endParaRPr lang="en-US" dirty="0"/>
          </a:p>
        </p:txBody>
      </p:sp>
      <p:pic>
        <p:nvPicPr>
          <p:cNvPr id="4" name="Picture 3" descr="BU005295.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1" y="304800"/>
            <a:ext cx="2077593" cy="1671813"/>
          </a:xfrm>
          <a:prstGeom prst="rect">
            <a:avLst/>
          </a:prstGeom>
        </p:spPr>
      </p:pic>
      <p:pic>
        <p:nvPicPr>
          <p:cNvPr id="5" name="Picture 4"/>
          <p:cNvPicPr>
            <a:picLocks noChangeAspect="1"/>
          </p:cNvPicPr>
          <p:nvPr/>
        </p:nvPicPr>
        <p:blipFill>
          <a:blip r:embed="rId3"/>
          <a:stretch>
            <a:fillRect/>
          </a:stretch>
        </p:blipFill>
        <p:spPr>
          <a:xfrm rot="21177304">
            <a:off x="6315533" y="361185"/>
            <a:ext cx="990600" cy="1155700"/>
          </a:xfrm>
          <a:prstGeom prst="rect">
            <a:avLst/>
          </a:prstGeom>
          <a:ln>
            <a:solidFill>
              <a:schemeClr val="tx1"/>
            </a:solidFill>
          </a:ln>
        </p:spPr>
      </p:pic>
      <p:pic>
        <p:nvPicPr>
          <p:cNvPr id="6" name="Picture 5"/>
          <p:cNvPicPr>
            <a:picLocks noChangeAspect="1"/>
          </p:cNvPicPr>
          <p:nvPr/>
        </p:nvPicPr>
        <p:blipFill>
          <a:blip r:embed="rId4"/>
          <a:stretch>
            <a:fillRect/>
          </a:stretch>
        </p:blipFill>
        <p:spPr>
          <a:xfrm rot="739000">
            <a:off x="7193270" y="1944474"/>
            <a:ext cx="1206500" cy="1130300"/>
          </a:xfrm>
          <a:prstGeom prst="rect">
            <a:avLst/>
          </a:prstGeom>
          <a:ln>
            <a:solidFill>
              <a:schemeClr val="tx1"/>
            </a:solidFill>
          </a:ln>
        </p:spPr>
      </p:pic>
      <p:pic>
        <p:nvPicPr>
          <p:cNvPr id="7" name="Picture 6"/>
          <p:cNvPicPr>
            <a:picLocks noChangeAspect="1"/>
          </p:cNvPicPr>
          <p:nvPr/>
        </p:nvPicPr>
        <p:blipFill>
          <a:blip r:embed="rId5"/>
          <a:stretch>
            <a:fillRect/>
          </a:stretch>
        </p:blipFill>
        <p:spPr>
          <a:xfrm rot="816244">
            <a:off x="7573040" y="673948"/>
            <a:ext cx="1320800" cy="1054100"/>
          </a:xfrm>
          <a:prstGeom prst="rect">
            <a:avLst/>
          </a:prstGeom>
          <a:ln>
            <a:solidFill>
              <a:schemeClr val="tx1"/>
            </a:solidFill>
          </a:ln>
        </p:spPr>
      </p:pic>
      <p:pic>
        <p:nvPicPr>
          <p:cNvPr id="8" name="Picture 7"/>
          <p:cNvPicPr>
            <a:picLocks noChangeAspect="1"/>
          </p:cNvPicPr>
          <p:nvPr/>
        </p:nvPicPr>
        <p:blipFill>
          <a:blip r:embed="rId6"/>
          <a:stretch>
            <a:fillRect/>
          </a:stretch>
        </p:blipFill>
        <p:spPr>
          <a:xfrm>
            <a:off x="7620000" y="3733800"/>
            <a:ext cx="1066800" cy="1117600"/>
          </a:xfrm>
          <a:prstGeom prst="rect">
            <a:avLst/>
          </a:prstGeom>
          <a:ln>
            <a:solidFill>
              <a:schemeClr val="tx1"/>
            </a:solidFill>
          </a:ln>
        </p:spPr>
      </p:pic>
    </p:spTree>
    <p:extLst>
      <p:ext uri="{BB962C8B-B14F-4D97-AF65-F5344CB8AC3E}">
        <p14:creationId xmlns:p14="http://schemas.microsoft.com/office/powerpoint/2010/main" val="467457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458200" cy="868362"/>
          </a:xfrm>
        </p:spPr>
        <p:txBody>
          <a:bodyPr>
            <a:normAutofit/>
          </a:bodyPr>
          <a:lstStyle/>
          <a:p>
            <a:pPr algn="l"/>
            <a:r>
              <a:rPr lang="en-US" dirty="0" smtClean="0"/>
              <a:t>1. CARBOHYDRATES (starch)</a:t>
            </a:r>
            <a:endParaRPr lang="en-US" dirty="0"/>
          </a:p>
        </p:txBody>
      </p:sp>
      <p:sp>
        <p:nvSpPr>
          <p:cNvPr id="3" name="TextBox 2"/>
          <p:cNvSpPr txBox="1"/>
          <p:nvPr/>
        </p:nvSpPr>
        <p:spPr>
          <a:xfrm>
            <a:off x="228600" y="838200"/>
            <a:ext cx="8229600" cy="369324"/>
          </a:xfrm>
          <a:prstGeom prst="rect">
            <a:avLst/>
          </a:prstGeom>
          <a:noFill/>
        </p:spPr>
        <p:txBody>
          <a:bodyPr wrap="square" lIns="91431" tIns="45716" rIns="91431" bIns="45716" rtlCol="0">
            <a:spAutoFit/>
          </a:bodyPr>
          <a:lstStyle/>
          <a:p>
            <a:r>
              <a:rPr lang="en-US" b="1" dirty="0" smtClean="0"/>
              <a:t>Starch molecules (</a:t>
            </a:r>
            <a:r>
              <a:rPr lang="en-US" b="1" dirty="0" smtClean="0">
                <a:solidFill>
                  <a:srgbClr val="008000"/>
                </a:solidFill>
              </a:rPr>
              <a:t>polymers</a:t>
            </a:r>
            <a:r>
              <a:rPr lang="en-US" b="1" dirty="0" smtClean="0"/>
              <a:t>) are built from chains of glucose (</a:t>
            </a:r>
            <a:r>
              <a:rPr lang="en-US" b="1" dirty="0" smtClean="0">
                <a:solidFill>
                  <a:srgbClr val="0000FF"/>
                </a:solidFill>
              </a:rPr>
              <a:t>monomers</a:t>
            </a:r>
            <a:r>
              <a:rPr lang="en-US" b="1" dirty="0" smtClean="0"/>
              <a:t>). </a:t>
            </a:r>
            <a:endParaRPr lang="en-US" b="1" dirty="0"/>
          </a:p>
        </p:txBody>
      </p:sp>
      <p:sp>
        <p:nvSpPr>
          <p:cNvPr id="6" name="TextBox 5"/>
          <p:cNvSpPr txBox="1"/>
          <p:nvPr/>
        </p:nvSpPr>
        <p:spPr>
          <a:xfrm>
            <a:off x="1828801" y="1371600"/>
            <a:ext cx="6934200" cy="523212"/>
          </a:xfrm>
          <a:prstGeom prst="rect">
            <a:avLst/>
          </a:prstGeom>
          <a:noFill/>
        </p:spPr>
        <p:txBody>
          <a:bodyPr wrap="square" lIns="91431" tIns="45716" rIns="91431" bIns="45716" rtlCol="0">
            <a:spAutoFit/>
          </a:bodyPr>
          <a:lstStyle/>
          <a:p>
            <a:pPr algn="r"/>
            <a:r>
              <a:rPr lang="en-US" sz="2800" b="1" dirty="0" smtClean="0"/>
              <a:t>many </a:t>
            </a:r>
            <a:r>
              <a:rPr lang="en-US" sz="2800" b="1" dirty="0"/>
              <a:t>glucose </a:t>
            </a:r>
            <a:r>
              <a:rPr lang="en-US" sz="2800" b="1" dirty="0">
                <a:solidFill>
                  <a:srgbClr val="0000FF"/>
                </a:solidFill>
              </a:rPr>
              <a:t>monomers</a:t>
            </a:r>
            <a:r>
              <a:rPr lang="en-US" sz="2800" b="1" dirty="0"/>
              <a:t> = 1 starch </a:t>
            </a:r>
            <a:r>
              <a:rPr lang="en-US" sz="2800" b="1" dirty="0">
                <a:solidFill>
                  <a:srgbClr val="008000"/>
                </a:solidFill>
              </a:rPr>
              <a:t>polymer</a:t>
            </a:r>
          </a:p>
        </p:txBody>
      </p:sp>
      <p:sp>
        <p:nvSpPr>
          <p:cNvPr id="7" name="TextBox 6"/>
          <p:cNvSpPr txBox="1"/>
          <p:nvPr/>
        </p:nvSpPr>
        <p:spPr>
          <a:xfrm>
            <a:off x="3276600" y="6019801"/>
            <a:ext cx="5638800" cy="646323"/>
          </a:xfrm>
          <a:prstGeom prst="rect">
            <a:avLst/>
          </a:prstGeom>
          <a:noFill/>
        </p:spPr>
        <p:txBody>
          <a:bodyPr wrap="square" lIns="91431" tIns="45716" rIns="91431" bIns="45716" rtlCol="0">
            <a:spAutoFit/>
          </a:bodyPr>
          <a:lstStyle/>
          <a:p>
            <a:pPr algn="r"/>
            <a:r>
              <a:rPr lang="en-US" b="1" dirty="0" smtClean="0">
                <a:solidFill>
                  <a:srgbClr val="0000FF"/>
                </a:solidFill>
              </a:rPr>
              <a:t>Monomer</a:t>
            </a:r>
            <a:r>
              <a:rPr lang="en-US" dirty="0" smtClean="0">
                <a:solidFill>
                  <a:srgbClr val="0000FF"/>
                </a:solidFill>
              </a:rPr>
              <a:t> </a:t>
            </a:r>
            <a:r>
              <a:rPr lang="en-US" dirty="0" smtClean="0"/>
              <a:t>= 4 glucose molecules</a:t>
            </a:r>
          </a:p>
          <a:p>
            <a:pPr algn="r"/>
            <a:r>
              <a:rPr lang="en-US" b="1" dirty="0" smtClean="0">
                <a:solidFill>
                  <a:srgbClr val="008000"/>
                </a:solidFill>
              </a:rPr>
              <a:t>Polymer</a:t>
            </a:r>
            <a:r>
              <a:rPr lang="en-US" dirty="0" smtClean="0">
                <a:solidFill>
                  <a:srgbClr val="008000"/>
                </a:solidFill>
              </a:rPr>
              <a:t> </a:t>
            </a:r>
            <a:r>
              <a:rPr lang="en-US" dirty="0" smtClean="0"/>
              <a:t>= Starch</a:t>
            </a:r>
            <a:endParaRPr lang="en-US" dirty="0"/>
          </a:p>
        </p:txBody>
      </p:sp>
      <p:cxnSp>
        <p:nvCxnSpPr>
          <p:cNvPr id="12" name="Straight Arrow Connector 11"/>
          <p:cNvCxnSpPr/>
          <p:nvPr/>
        </p:nvCxnSpPr>
        <p:spPr>
          <a:xfrm flipH="1">
            <a:off x="2362200" y="1981200"/>
            <a:ext cx="3505200" cy="1219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4267200" y="1981200"/>
            <a:ext cx="1600200" cy="1219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5715000" y="1981200"/>
            <a:ext cx="152400" cy="1219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5867400" y="1981200"/>
            <a:ext cx="1295400" cy="1371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rot="20083685">
            <a:off x="1443370" y="2012731"/>
            <a:ext cx="6601661" cy="4659995"/>
          </a:xfrm>
          <a:prstGeom prst="rect">
            <a:avLst/>
          </a:prstGeom>
        </p:spPr>
      </p:pic>
    </p:spTree>
    <p:extLst>
      <p:ext uri="{BB962C8B-B14F-4D97-AF65-F5344CB8AC3E}">
        <p14:creationId xmlns:p14="http://schemas.microsoft.com/office/powerpoint/2010/main" val="2890457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l"/>
            <a:r>
              <a:rPr lang="en-US" dirty="0" smtClean="0"/>
              <a:t>1. FATS</a:t>
            </a:r>
            <a:endParaRPr lang="en-US" dirty="0"/>
          </a:p>
        </p:txBody>
      </p:sp>
      <p:sp>
        <p:nvSpPr>
          <p:cNvPr id="3" name="TextBox 2"/>
          <p:cNvSpPr txBox="1"/>
          <p:nvPr/>
        </p:nvSpPr>
        <p:spPr>
          <a:xfrm>
            <a:off x="457200" y="1066800"/>
            <a:ext cx="8077200" cy="369324"/>
          </a:xfrm>
          <a:prstGeom prst="rect">
            <a:avLst/>
          </a:prstGeom>
          <a:noFill/>
        </p:spPr>
        <p:txBody>
          <a:bodyPr wrap="square" lIns="91431" tIns="45716" rIns="91431" bIns="45716" rtlCol="0">
            <a:spAutoFit/>
          </a:bodyPr>
          <a:lstStyle/>
          <a:p>
            <a:r>
              <a:rPr lang="en-US" b="1" dirty="0" smtClean="0"/>
              <a:t>Fat molecules (</a:t>
            </a:r>
            <a:r>
              <a:rPr lang="en-US" b="1" dirty="0" smtClean="0">
                <a:solidFill>
                  <a:srgbClr val="0000FF"/>
                </a:solidFill>
              </a:rPr>
              <a:t>polymers</a:t>
            </a:r>
            <a:r>
              <a:rPr lang="en-US" b="1" dirty="0" smtClean="0"/>
              <a:t>) are built from 3 fatty acids and 1 glycerol (</a:t>
            </a:r>
            <a:r>
              <a:rPr lang="en-US" b="1" dirty="0" smtClean="0">
                <a:solidFill>
                  <a:srgbClr val="008000"/>
                </a:solidFill>
              </a:rPr>
              <a:t>monomers</a:t>
            </a:r>
            <a:r>
              <a:rPr lang="en-US" b="1" dirty="0" smtClean="0"/>
              <a:t>). </a:t>
            </a:r>
            <a:endParaRPr lang="en-US" b="1" dirty="0"/>
          </a:p>
        </p:txBody>
      </p:sp>
      <p:sp>
        <p:nvSpPr>
          <p:cNvPr id="4" name="TextBox 3"/>
          <p:cNvSpPr txBox="1"/>
          <p:nvPr/>
        </p:nvSpPr>
        <p:spPr>
          <a:xfrm>
            <a:off x="457200" y="5867400"/>
            <a:ext cx="2057400" cy="523212"/>
          </a:xfrm>
          <a:prstGeom prst="rect">
            <a:avLst/>
          </a:prstGeom>
          <a:noFill/>
        </p:spPr>
        <p:txBody>
          <a:bodyPr wrap="square" lIns="91431" tIns="45716" rIns="91431" bIns="45716" rtlCol="0">
            <a:spAutoFit/>
          </a:bodyPr>
          <a:lstStyle/>
          <a:p>
            <a:r>
              <a:rPr lang="en-US" sz="2800" b="1" dirty="0"/>
              <a:t>1 glycerol</a:t>
            </a:r>
          </a:p>
        </p:txBody>
      </p:sp>
      <p:sp>
        <p:nvSpPr>
          <p:cNvPr id="6" name="TextBox 5"/>
          <p:cNvSpPr txBox="1"/>
          <p:nvPr/>
        </p:nvSpPr>
        <p:spPr>
          <a:xfrm>
            <a:off x="5943600" y="1762780"/>
            <a:ext cx="2057400" cy="523212"/>
          </a:xfrm>
          <a:prstGeom prst="rect">
            <a:avLst/>
          </a:prstGeom>
          <a:noFill/>
        </p:spPr>
        <p:txBody>
          <a:bodyPr wrap="square" lIns="91431" tIns="45716" rIns="91431" bIns="45716" rtlCol="0">
            <a:spAutoFit/>
          </a:bodyPr>
          <a:lstStyle/>
          <a:p>
            <a:r>
              <a:rPr lang="en-US" sz="2800" b="1" dirty="0"/>
              <a:t>3 fatty acids</a:t>
            </a:r>
          </a:p>
        </p:txBody>
      </p:sp>
      <p:sp>
        <p:nvSpPr>
          <p:cNvPr id="7" name="TextBox 6"/>
          <p:cNvSpPr txBox="1"/>
          <p:nvPr/>
        </p:nvSpPr>
        <p:spPr>
          <a:xfrm>
            <a:off x="3276600" y="6019801"/>
            <a:ext cx="5638800" cy="646323"/>
          </a:xfrm>
          <a:prstGeom prst="rect">
            <a:avLst/>
          </a:prstGeom>
          <a:noFill/>
        </p:spPr>
        <p:txBody>
          <a:bodyPr wrap="square" lIns="91431" tIns="45716" rIns="91431" bIns="45716" rtlCol="0">
            <a:spAutoFit/>
          </a:bodyPr>
          <a:lstStyle/>
          <a:p>
            <a:pPr algn="r"/>
            <a:r>
              <a:rPr lang="en-US" b="1" dirty="0" smtClean="0">
                <a:solidFill>
                  <a:srgbClr val="008000"/>
                </a:solidFill>
              </a:rPr>
              <a:t>Monomer</a:t>
            </a:r>
            <a:r>
              <a:rPr lang="en-US" dirty="0" smtClean="0">
                <a:solidFill>
                  <a:srgbClr val="008000"/>
                </a:solidFill>
              </a:rPr>
              <a:t> </a:t>
            </a:r>
            <a:r>
              <a:rPr lang="en-US" dirty="0" smtClean="0"/>
              <a:t>= 3 Fatty Acids, 1 glycerol</a:t>
            </a:r>
          </a:p>
          <a:p>
            <a:pPr algn="r"/>
            <a:r>
              <a:rPr lang="en-US" b="1" dirty="0" smtClean="0">
                <a:solidFill>
                  <a:srgbClr val="0000FF"/>
                </a:solidFill>
              </a:rPr>
              <a:t>Polymer</a:t>
            </a:r>
            <a:r>
              <a:rPr lang="en-US" dirty="0" smtClean="0">
                <a:solidFill>
                  <a:srgbClr val="0000FF"/>
                </a:solidFill>
              </a:rPr>
              <a:t> </a:t>
            </a:r>
            <a:r>
              <a:rPr lang="en-US" dirty="0" smtClean="0"/>
              <a:t>= Fat</a:t>
            </a:r>
            <a:endParaRPr lang="en-US" dirty="0"/>
          </a:p>
        </p:txBody>
      </p:sp>
      <p:cxnSp>
        <p:nvCxnSpPr>
          <p:cNvPr id="9" name="Straight Arrow Connector 8"/>
          <p:cNvCxnSpPr/>
          <p:nvPr/>
        </p:nvCxnSpPr>
        <p:spPr>
          <a:xfrm flipV="1">
            <a:off x="762001" y="4953000"/>
            <a:ext cx="381000" cy="1066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5105400" y="1981200"/>
            <a:ext cx="7620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5334000" y="1981201"/>
            <a:ext cx="533400" cy="1524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5334000" y="1981200"/>
            <a:ext cx="533400" cy="2514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2"/>
          <a:stretch>
            <a:fillRect/>
          </a:stretch>
        </p:blipFill>
        <p:spPr>
          <a:xfrm rot="16200000">
            <a:off x="185186" y="2862806"/>
            <a:ext cx="3114343" cy="1960714"/>
          </a:xfrm>
          <a:prstGeom prst="rect">
            <a:avLst/>
          </a:prstGeom>
        </p:spPr>
      </p:pic>
      <p:pic>
        <p:nvPicPr>
          <p:cNvPr id="16" name="Picture 15"/>
          <p:cNvPicPr>
            <a:picLocks noChangeAspect="1"/>
          </p:cNvPicPr>
          <p:nvPr/>
        </p:nvPicPr>
        <p:blipFill>
          <a:blip r:embed="rId3"/>
          <a:stretch>
            <a:fillRect/>
          </a:stretch>
        </p:blipFill>
        <p:spPr>
          <a:xfrm>
            <a:off x="2159000" y="2135417"/>
            <a:ext cx="2946400" cy="1351931"/>
          </a:xfrm>
          <a:prstGeom prst="rect">
            <a:avLst/>
          </a:prstGeom>
        </p:spPr>
      </p:pic>
      <p:pic>
        <p:nvPicPr>
          <p:cNvPr id="17" name="Picture 16"/>
          <p:cNvPicPr>
            <a:picLocks noChangeAspect="1"/>
          </p:cNvPicPr>
          <p:nvPr/>
        </p:nvPicPr>
        <p:blipFill>
          <a:blip r:embed="rId3"/>
          <a:stretch>
            <a:fillRect/>
          </a:stretch>
        </p:blipFill>
        <p:spPr>
          <a:xfrm>
            <a:off x="2386093" y="3370030"/>
            <a:ext cx="2946400" cy="1351931"/>
          </a:xfrm>
          <a:prstGeom prst="rect">
            <a:avLst/>
          </a:prstGeom>
        </p:spPr>
      </p:pic>
      <p:pic>
        <p:nvPicPr>
          <p:cNvPr id="18" name="Picture 17"/>
          <p:cNvPicPr>
            <a:picLocks noChangeAspect="1"/>
          </p:cNvPicPr>
          <p:nvPr/>
        </p:nvPicPr>
        <p:blipFill>
          <a:blip r:embed="rId3"/>
          <a:stretch>
            <a:fillRect/>
          </a:stretch>
        </p:blipFill>
        <p:spPr>
          <a:xfrm>
            <a:off x="2275418" y="4515469"/>
            <a:ext cx="2946400" cy="1351931"/>
          </a:xfrm>
          <a:prstGeom prst="rect">
            <a:avLst/>
          </a:prstGeom>
        </p:spPr>
      </p:pic>
    </p:spTree>
    <p:extLst>
      <p:ext uri="{BB962C8B-B14F-4D97-AF65-F5344CB8AC3E}">
        <p14:creationId xmlns:p14="http://schemas.microsoft.com/office/powerpoint/2010/main" val="1451599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4572000" cy="1096962"/>
          </a:xfrm>
        </p:spPr>
        <p:txBody>
          <a:bodyPr>
            <a:normAutofit/>
          </a:bodyPr>
          <a:lstStyle/>
          <a:p>
            <a:pPr algn="l"/>
            <a:r>
              <a:rPr lang="en-US" dirty="0" smtClean="0"/>
              <a:t>3. PROTEIN</a:t>
            </a:r>
            <a:endParaRPr lang="en-US" dirty="0"/>
          </a:p>
        </p:txBody>
      </p:sp>
      <p:sp>
        <p:nvSpPr>
          <p:cNvPr id="6" name="TextBox 5"/>
          <p:cNvSpPr txBox="1"/>
          <p:nvPr/>
        </p:nvSpPr>
        <p:spPr>
          <a:xfrm>
            <a:off x="457200" y="1295400"/>
            <a:ext cx="8229600" cy="369324"/>
          </a:xfrm>
          <a:prstGeom prst="rect">
            <a:avLst/>
          </a:prstGeom>
          <a:noFill/>
        </p:spPr>
        <p:txBody>
          <a:bodyPr wrap="square" lIns="91431" tIns="45716" rIns="91431" bIns="45716" rtlCol="0">
            <a:spAutoFit/>
          </a:bodyPr>
          <a:lstStyle/>
          <a:p>
            <a:r>
              <a:rPr lang="en-US" b="1" dirty="0" smtClean="0"/>
              <a:t>Protein molecules (</a:t>
            </a:r>
            <a:r>
              <a:rPr lang="en-US" b="1" dirty="0" smtClean="0">
                <a:solidFill>
                  <a:srgbClr val="0000FF"/>
                </a:solidFill>
              </a:rPr>
              <a:t>polymers</a:t>
            </a:r>
            <a:r>
              <a:rPr lang="en-US" b="1" dirty="0" smtClean="0"/>
              <a:t>) are built from chains of amino acids (</a:t>
            </a:r>
            <a:r>
              <a:rPr lang="en-US" b="1" dirty="0" smtClean="0">
                <a:solidFill>
                  <a:srgbClr val="008000"/>
                </a:solidFill>
              </a:rPr>
              <a:t>monomers</a:t>
            </a:r>
            <a:r>
              <a:rPr lang="en-US" b="1" dirty="0" smtClean="0"/>
              <a:t>). </a:t>
            </a:r>
            <a:endParaRPr lang="en-US" b="1" dirty="0"/>
          </a:p>
        </p:txBody>
      </p:sp>
      <p:sp>
        <p:nvSpPr>
          <p:cNvPr id="8" name="TextBox 7"/>
          <p:cNvSpPr txBox="1"/>
          <p:nvPr/>
        </p:nvSpPr>
        <p:spPr>
          <a:xfrm>
            <a:off x="304800" y="6019801"/>
            <a:ext cx="5638800" cy="646323"/>
          </a:xfrm>
          <a:prstGeom prst="rect">
            <a:avLst/>
          </a:prstGeom>
          <a:noFill/>
        </p:spPr>
        <p:txBody>
          <a:bodyPr wrap="square" lIns="91431" tIns="45716" rIns="91431" bIns="45716" rtlCol="0">
            <a:spAutoFit/>
          </a:bodyPr>
          <a:lstStyle/>
          <a:p>
            <a:r>
              <a:rPr lang="en-US" b="1" dirty="0" smtClean="0">
                <a:solidFill>
                  <a:srgbClr val="3366FF"/>
                </a:solidFill>
              </a:rPr>
              <a:t>Monomer</a:t>
            </a:r>
            <a:r>
              <a:rPr lang="en-US" dirty="0" smtClean="0">
                <a:solidFill>
                  <a:srgbClr val="3366FF"/>
                </a:solidFill>
              </a:rPr>
              <a:t> </a:t>
            </a:r>
            <a:r>
              <a:rPr lang="en-US" dirty="0" smtClean="0"/>
              <a:t>= Amino Acids</a:t>
            </a:r>
          </a:p>
          <a:p>
            <a:r>
              <a:rPr lang="en-US" b="1" dirty="0" smtClean="0">
                <a:solidFill>
                  <a:srgbClr val="008000"/>
                </a:solidFill>
              </a:rPr>
              <a:t>Polymer</a:t>
            </a:r>
            <a:r>
              <a:rPr lang="en-US" dirty="0" smtClean="0">
                <a:solidFill>
                  <a:srgbClr val="008000"/>
                </a:solidFill>
              </a:rPr>
              <a:t> </a:t>
            </a:r>
            <a:r>
              <a:rPr lang="en-US" dirty="0" smtClean="0"/>
              <a:t>= Proteins</a:t>
            </a:r>
            <a:endParaRPr lang="en-US" dirty="0"/>
          </a:p>
        </p:txBody>
      </p:sp>
      <p:sp>
        <p:nvSpPr>
          <p:cNvPr id="3" name="TextBox 2"/>
          <p:cNvSpPr txBox="1"/>
          <p:nvPr/>
        </p:nvSpPr>
        <p:spPr>
          <a:xfrm>
            <a:off x="3581400" y="1828800"/>
            <a:ext cx="5394032" cy="400101"/>
          </a:xfrm>
          <a:prstGeom prst="rect">
            <a:avLst/>
          </a:prstGeom>
          <a:noFill/>
        </p:spPr>
        <p:txBody>
          <a:bodyPr wrap="none" lIns="91431" tIns="45716" rIns="91431" bIns="45716" rtlCol="0">
            <a:spAutoFit/>
          </a:bodyPr>
          <a:lstStyle/>
          <a:p>
            <a:r>
              <a:rPr lang="en-US" sz="2000" b="1" dirty="0"/>
              <a:t>Many amino acid </a:t>
            </a:r>
            <a:r>
              <a:rPr lang="en-US" sz="2000" b="1" dirty="0">
                <a:solidFill>
                  <a:srgbClr val="3366FF"/>
                </a:solidFill>
              </a:rPr>
              <a:t>monomers</a:t>
            </a:r>
            <a:r>
              <a:rPr lang="en-US" sz="2000" b="1" dirty="0"/>
              <a:t> = 1 protein </a:t>
            </a:r>
            <a:r>
              <a:rPr lang="en-US" sz="2000" b="1" dirty="0">
                <a:solidFill>
                  <a:srgbClr val="008000"/>
                </a:solidFill>
              </a:rPr>
              <a:t>polymer</a:t>
            </a:r>
          </a:p>
        </p:txBody>
      </p:sp>
      <p:cxnSp>
        <p:nvCxnSpPr>
          <p:cNvPr id="9" name="Straight Arrow Connector 8"/>
          <p:cNvCxnSpPr/>
          <p:nvPr/>
        </p:nvCxnSpPr>
        <p:spPr>
          <a:xfrm flipH="1">
            <a:off x="4419600" y="2286000"/>
            <a:ext cx="83820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7924800" y="2286000"/>
            <a:ext cx="381000" cy="1295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2"/>
          <a:stretch>
            <a:fillRect/>
          </a:stretch>
        </p:blipFill>
        <p:spPr>
          <a:xfrm>
            <a:off x="324058" y="2524266"/>
            <a:ext cx="3426569" cy="1943500"/>
          </a:xfrm>
          <a:prstGeom prst="rect">
            <a:avLst/>
          </a:prstGeom>
        </p:spPr>
      </p:pic>
      <p:pic>
        <p:nvPicPr>
          <p:cNvPr id="10" name="Picture 9"/>
          <p:cNvPicPr>
            <a:picLocks noChangeAspect="1"/>
          </p:cNvPicPr>
          <p:nvPr/>
        </p:nvPicPr>
        <p:blipFill>
          <a:blip r:embed="rId3"/>
          <a:stretch>
            <a:fillRect/>
          </a:stretch>
        </p:blipFill>
        <p:spPr>
          <a:xfrm>
            <a:off x="4419600" y="3009344"/>
            <a:ext cx="4022458" cy="3656780"/>
          </a:xfrm>
          <a:prstGeom prst="rect">
            <a:avLst/>
          </a:prstGeom>
        </p:spPr>
      </p:pic>
    </p:spTree>
    <p:extLst>
      <p:ext uri="{BB962C8B-B14F-4D97-AF65-F5344CB8AC3E}">
        <p14:creationId xmlns:p14="http://schemas.microsoft.com/office/powerpoint/2010/main" val="1493816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3657600" cy="655638"/>
          </a:xfrm>
        </p:spPr>
        <p:txBody>
          <a:bodyPr>
            <a:normAutofit fontScale="90000"/>
          </a:bodyPr>
          <a:lstStyle/>
          <a:p>
            <a:r>
              <a:rPr lang="en-US" dirty="0" smtClean="0"/>
              <a:t>Constructing </a:t>
            </a:r>
            <a:r>
              <a:rPr lang="en-US" dirty="0" smtClean="0">
                <a:solidFill>
                  <a:srgbClr val="008000"/>
                </a:solidFill>
              </a:rPr>
              <a:t>Polymers</a:t>
            </a:r>
            <a:endParaRPr lang="en-US" dirty="0">
              <a:solidFill>
                <a:srgbClr val="008000"/>
              </a:solidFill>
            </a:endParaRPr>
          </a:p>
        </p:txBody>
      </p:sp>
      <p:pic>
        <p:nvPicPr>
          <p:cNvPr id="4" name="Picture 3" descr="BU005295.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1" y="381001"/>
            <a:ext cx="2077593" cy="1671813"/>
          </a:xfrm>
          <a:prstGeom prst="rect">
            <a:avLst/>
          </a:prstGeom>
        </p:spPr>
      </p:pic>
      <p:pic>
        <p:nvPicPr>
          <p:cNvPr id="5" name="Picture 4"/>
          <p:cNvPicPr>
            <a:picLocks noChangeAspect="1"/>
          </p:cNvPicPr>
          <p:nvPr/>
        </p:nvPicPr>
        <p:blipFill>
          <a:blip r:embed="rId3"/>
          <a:stretch>
            <a:fillRect/>
          </a:stretch>
        </p:blipFill>
        <p:spPr>
          <a:xfrm rot="21177304">
            <a:off x="6315533" y="361185"/>
            <a:ext cx="990600" cy="1155700"/>
          </a:xfrm>
          <a:prstGeom prst="rect">
            <a:avLst/>
          </a:prstGeom>
          <a:ln>
            <a:solidFill>
              <a:schemeClr val="tx1"/>
            </a:solidFill>
          </a:ln>
        </p:spPr>
      </p:pic>
      <p:pic>
        <p:nvPicPr>
          <p:cNvPr id="6" name="Picture 5"/>
          <p:cNvPicPr>
            <a:picLocks noChangeAspect="1"/>
          </p:cNvPicPr>
          <p:nvPr/>
        </p:nvPicPr>
        <p:blipFill>
          <a:blip r:embed="rId4"/>
          <a:stretch>
            <a:fillRect/>
          </a:stretch>
        </p:blipFill>
        <p:spPr>
          <a:xfrm rot="739000">
            <a:off x="7040870" y="2020676"/>
            <a:ext cx="1206500" cy="1130300"/>
          </a:xfrm>
          <a:prstGeom prst="rect">
            <a:avLst/>
          </a:prstGeom>
          <a:ln>
            <a:solidFill>
              <a:schemeClr val="tx1"/>
            </a:solidFill>
          </a:ln>
        </p:spPr>
      </p:pic>
      <p:pic>
        <p:nvPicPr>
          <p:cNvPr id="7" name="Picture 6"/>
          <p:cNvPicPr>
            <a:picLocks noChangeAspect="1"/>
          </p:cNvPicPr>
          <p:nvPr/>
        </p:nvPicPr>
        <p:blipFill>
          <a:blip r:embed="rId5"/>
          <a:stretch>
            <a:fillRect/>
          </a:stretch>
        </p:blipFill>
        <p:spPr>
          <a:xfrm rot="816244">
            <a:off x="5972840" y="4636347"/>
            <a:ext cx="1320800" cy="1054100"/>
          </a:xfrm>
          <a:prstGeom prst="rect">
            <a:avLst/>
          </a:prstGeom>
          <a:ln>
            <a:solidFill>
              <a:schemeClr val="tx1"/>
            </a:solidFill>
          </a:ln>
        </p:spPr>
      </p:pic>
      <p:pic>
        <p:nvPicPr>
          <p:cNvPr id="8" name="Picture 7"/>
          <p:cNvPicPr>
            <a:picLocks noChangeAspect="1"/>
          </p:cNvPicPr>
          <p:nvPr/>
        </p:nvPicPr>
        <p:blipFill>
          <a:blip r:embed="rId6"/>
          <a:stretch>
            <a:fillRect/>
          </a:stretch>
        </p:blipFill>
        <p:spPr>
          <a:xfrm>
            <a:off x="6019800" y="2514601"/>
            <a:ext cx="1066800" cy="1117600"/>
          </a:xfrm>
          <a:prstGeom prst="rect">
            <a:avLst/>
          </a:prstGeom>
          <a:ln>
            <a:solidFill>
              <a:schemeClr val="tx1"/>
            </a:solidFill>
          </a:ln>
        </p:spPr>
      </p:pic>
      <p:pic>
        <p:nvPicPr>
          <p:cNvPr id="9" name="Picture 8"/>
          <p:cNvPicPr>
            <a:picLocks noChangeAspect="1"/>
          </p:cNvPicPr>
          <p:nvPr/>
        </p:nvPicPr>
        <p:blipFill>
          <a:blip r:embed="rId3"/>
          <a:stretch>
            <a:fillRect/>
          </a:stretch>
        </p:blipFill>
        <p:spPr>
          <a:xfrm rot="612345">
            <a:off x="7001333" y="361185"/>
            <a:ext cx="990600" cy="1155700"/>
          </a:xfrm>
          <a:prstGeom prst="rect">
            <a:avLst/>
          </a:prstGeom>
          <a:ln>
            <a:solidFill>
              <a:schemeClr val="tx1"/>
            </a:solidFill>
          </a:ln>
        </p:spPr>
      </p:pic>
      <p:pic>
        <p:nvPicPr>
          <p:cNvPr id="10" name="Picture 9"/>
          <p:cNvPicPr>
            <a:picLocks noChangeAspect="1"/>
          </p:cNvPicPr>
          <p:nvPr/>
        </p:nvPicPr>
        <p:blipFill>
          <a:blip r:embed="rId3"/>
          <a:stretch>
            <a:fillRect/>
          </a:stretch>
        </p:blipFill>
        <p:spPr>
          <a:xfrm rot="21177304">
            <a:off x="7763333" y="437385"/>
            <a:ext cx="990600" cy="1155700"/>
          </a:xfrm>
          <a:prstGeom prst="rect">
            <a:avLst/>
          </a:prstGeom>
          <a:ln>
            <a:solidFill>
              <a:schemeClr val="tx1"/>
            </a:solidFill>
          </a:ln>
        </p:spPr>
      </p:pic>
      <p:pic>
        <p:nvPicPr>
          <p:cNvPr id="11" name="Picture 10"/>
          <p:cNvPicPr>
            <a:picLocks noChangeAspect="1"/>
          </p:cNvPicPr>
          <p:nvPr/>
        </p:nvPicPr>
        <p:blipFill>
          <a:blip r:embed="rId4"/>
          <a:stretch>
            <a:fillRect/>
          </a:stretch>
        </p:blipFill>
        <p:spPr>
          <a:xfrm rot="739000">
            <a:off x="7040870" y="2477873"/>
            <a:ext cx="1206500" cy="1130300"/>
          </a:xfrm>
          <a:prstGeom prst="rect">
            <a:avLst/>
          </a:prstGeom>
          <a:ln>
            <a:solidFill>
              <a:schemeClr val="tx1"/>
            </a:solidFill>
          </a:ln>
        </p:spPr>
      </p:pic>
      <p:pic>
        <p:nvPicPr>
          <p:cNvPr id="12" name="Picture 11"/>
          <p:cNvPicPr>
            <a:picLocks noChangeAspect="1"/>
          </p:cNvPicPr>
          <p:nvPr/>
        </p:nvPicPr>
        <p:blipFill>
          <a:blip r:embed="rId4"/>
          <a:stretch>
            <a:fillRect/>
          </a:stretch>
        </p:blipFill>
        <p:spPr>
          <a:xfrm rot="739000">
            <a:off x="7117069" y="3239874"/>
            <a:ext cx="1206500" cy="1130300"/>
          </a:xfrm>
          <a:prstGeom prst="rect">
            <a:avLst/>
          </a:prstGeom>
          <a:ln>
            <a:solidFill>
              <a:schemeClr val="tx1"/>
            </a:solidFill>
          </a:ln>
        </p:spPr>
      </p:pic>
      <p:pic>
        <p:nvPicPr>
          <p:cNvPr id="13" name="Picture 12"/>
          <p:cNvPicPr>
            <a:picLocks noChangeAspect="1"/>
          </p:cNvPicPr>
          <p:nvPr/>
        </p:nvPicPr>
        <p:blipFill>
          <a:blip r:embed="rId5"/>
          <a:stretch>
            <a:fillRect/>
          </a:stretch>
        </p:blipFill>
        <p:spPr>
          <a:xfrm rot="20932893">
            <a:off x="6811040" y="4712548"/>
            <a:ext cx="1320800" cy="1054100"/>
          </a:xfrm>
          <a:prstGeom prst="rect">
            <a:avLst/>
          </a:prstGeom>
          <a:ln>
            <a:solidFill>
              <a:schemeClr val="tx1"/>
            </a:solidFill>
          </a:ln>
        </p:spPr>
      </p:pic>
      <p:pic>
        <p:nvPicPr>
          <p:cNvPr id="14" name="Picture 13"/>
          <p:cNvPicPr>
            <a:picLocks noChangeAspect="1"/>
          </p:cNvPicPr>
          <p:nvPr/>
        </p:nvPicPr>
        <p:blipFill>
          <a:blip r:embed="rId5"/>
          <a:stretch>
            <a:fillRect/>
          </a:stretch>
        </p:blipFill>
        <p:spPr>
          <a:xfrm rot="816244">
            <a:off x="7717760" y="4788748"/>
            <a:ext cx="1320800" cy="1054100"/>
          </a:xfrm>
          <a:prstGeom prst="rect">
            <a:avLst/>
          </a:prstGeom>
          <a:ln>
            <a:solidFill>
              <a:schemeClr val="tx1"/>
            </a:solidFill>
          </a:ln>
        </p:spPr>
      </p:pic>
      <p:sp>
        <p:nvSpPr>
          <p:cNvPr id="16" name="Content Placeholder 2"/>
          <p:cNvSpPr txBox="1">
            <a:spLocks/>
          </p:cNvSpPr>
          <p:nvPr/>
        </p:nvSpPr>
        <p:spPr>
          <a:xfrm>
            <a:off x="152400" y="1752601"/>
            <a:ext cx="8229600" cy="4525963"/>
          </a:xfrm>
          <a:prstGeom prst="rect">
            <a:avLst/>
          </a:prstGeom>
        </p:spPr>
        <p:txBody>
          <a:bodyPr vert="horz" lIns="91431" tIns="45716" rIns="91431" bIns="45716"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Directions: </a:t>
            </a:r>
          </a:p>
          <a:p>
            <a:pPr marL="514302" indent="-514302">
              <a:buFont typeface="+mj-lt"/>
              <a:buAutoNum type="arabicPeriod"/>
            </a:pPr>
            <a:r>
              <a:rPr lang="en-US" dirty="0" smtClean="0"/>
              <a:t>Build 1 starch </a:t>
            </a:r>
            <a:r>
              <a:rPr lang="en-US" dirty="0" smtClean="0">
                <a:solidFill>
                  <a:srgbClr val="008000"/>
                </a:solidFill>
              </a:rPr>
              <a:t>polymer</a:t>
            </a:r>
          </a:p>
          <a:p>
            <a:pPr marL="0" indent="0">
              <a:buNone/>
            </a:pPr>
            <a:r>
              <a:rPr lang="en-US" dirty="0" smtClean="0"/>
              <a:t>(starch = many glucose monomers)</a:t>
            </a:r>
          </a:p>
          <a:p>
            <a:pPr marL="514302" indent="-514302">
              <a:buFont typeface="+mj-lt"/>
              <a:buAutoNum type="arabicPeriod" startAt="2"/>
            </a:pPr>
            <a:r>
              <a:rPr lang="en-US" dirty="0" smtClean="0"/>
              <a:t>Build 1 fat </a:t>
            </a:r>
            <a:r>
              <a:rPr lang="en-US" dirty="0" smtClean="0">
                <a:solidFill>
                  <a:srgbClr val="008000"/>
                </a:solidFill>
              </a:rPr>
              <a:t>polymer</a:t>
            </a:r>
          </a:p>
          <a:p>
            <a:pPr marL="0" indent="0">
              <a:buNone/>
            </a:pPr>
            <a:r>
              <a:rPr lang="en-US" dirty="0" smtClean="0"/>
              <a:t>( fat = 3 fatty acids + 1 glycerol)</a:t>
            </a:r>
          </a:p>
          <a:p>
            <a:pPr marL="514302" indent="-514302">
              <a:buFont typeface="+mj-lt"/>
              <a:buAutoNum type="arabicPeriod" startAt="3"/>
            </a:pPr>
            <a:r>
              <a:rPr lang="en-US" dirty="0" smtClean="0"/>
              <a:t>Build 1 protein </a:t>
            </a:r>
            <a:r>
              <a:rPr lang="en-US" dirty="0" smtClean="0">
                <a:solidFill>
                  <a:srgbClr val="008000"/>
                </a:solidFill>
              </a:rPr>
              <a:t>polymer</a:t>
            </a:r>
          </a:p>
          <a:p>
            <a:pPr marL="0" indent="0">
              <a:buNone/>
            </a:pPr>
            <a:r>
              <a:rPr lang="en-US" dirty="0" smtClean="0"/>
              <a:t>(protein = many amino acid </a:t>
            </a:r>
            <a:br>
              <a:rPr lang="en-US" dirty="0" smtClean="0"/>
            </a:br>
            <a:r>
              <a:rPr lang="en-US" dirty="0" smtClean="0"/>
              <a:t>polymers)</a:t>
            </a:r>
          </a:p>
          <a:p>
            <a:pPr marL="0" indent="0">
              <a:buNone/>
            </a:pPr>
            <a:endParaRPr lang="en-US" dirty="0" smtClean="0"/>
          </a:p>
          <a:p>
            <a:pPr marL="0" indent="0">
              <a:buNone/>
            </a:pPr>
            <a:endParaRPr lang="en-US" dirty="0" smtClean="0"/>
          </a:p>
          <a:p>
            <a:pPr marL="0" indent="0">
              <a:buNone/>
            </a:pPr>
            <a:endParaRPr lang="en-US" dirty="0" smtClean="0"/>
          </a:p>
          <a:p>
            <a:pPr marL="514302" indent="-514302">
              <a:buFont typeface="+mj-lt"/>
              <a:buAutoNum type="arabicPeriod"/>
            </a:pPr>
            <a:endParaRPr lang="en-US" dirty="0" smtClean="0"/>
          </a:p>
          <a:p>
            <a:endParaRPr lang="en-US" dirty="0"/>
          </a:p>
        </p:txBody>
      </p:sp>
    </p:spTree>
    <p:extLst>
      <p:ext uri="{BB962C8B-B14F-4D97-AF65-F5344CB8AC3E}">
        <p14:creationId xmlns:p14="http://schemas.microsoft.com/office/powerpoint/2010/main" val="3707210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05200" y="1676400"/>
            <a:ext cx="1066800" cy="461665"/>
          </a:xfrm>
          <a:prstGeom prst="rect">
            <a:avLst/>
          </a:prstGeom>
          <a:noFill/>
        </p:spPr>
        <p:txBody>
          <a:bodyPr wrap="square" rtlCol="0">
            <a:spAutoFit/>
          </a:bodyPr>
          <a:lstStyle/>
          <a:p>
            <a:r>
              <a:rPr lang="en-US" sz="2400" b="1" dirty="0" smtClean="0">
                <a:solidFill>
                  <a:srgbClr val="FF0000"/>
                </a:solidFill>
              </a:rPr>
              <a:t>FATS</a:t>
            </a:r>
            <a:endParaRPr lang="en-US" sz="2400" b="1" dirty="0">
              <a:solidFill>
                <a:srgbClr val="FF0000"/>
              </a:solidFill>
            </a:endParaRPr>
          </a:p>
        </p:txBody>
      </p:sp>
      <p:sp>
        <p:nvSpPr>
          <p:cNvPr id="9" name="TextBox 8"/>
          <p:cNvSpPr txBox="1"/>
          <p:nvPr/>
        </p:nvSpPr>
        <p:spPr>
          <a:xfrm>
            <a:off x="5867400" y="1600200"/>
            <a:ext cx="1447800" cy="461665"/>
          </a:xfrm>
          <a:prstGeom prst="rect">
            <a:avLst/>
          </a:prstGeom>
          <a:noFill/>
        </p:spPr>
        <p:txBody>
          <a:bodyPr wrap="square" rtlCol="0">
            <a:spAutoFit/>
          </a:bodyPr>
          <a:lstStyle/>
          <a:p>
            <a:r>
              <a:rPr lang="en-US" sz="2400" b="1" dirty="0" smtClean="0">
                <a:solidFill>
                  <a:srgbClr val="964D00"/>
                </a:solidFill>
              </a:rPr>
              <a:t>GLUCOSE</a:t>
            </a:r>
            <a:endParaRPr lang="en-US" sz="2400" b="1" dirty="0">
              <a:solidFill>
                <a:srgbClr val="964D00"/>
              </a:solidFill>
            </a:endParaRPr>
          </a:p>
        </p:txBody>
      </p:sp>
      <p:sp>
        <p:nvSpPr>
          <p:cNvPr id="10" name="TextBox 9"/>
          <p:cNvSpPr txBox="1"/>
          <p:nvPr/>
        </p:nvSpPr>
        <p:spPr>
          <a:xfrm>
            <a:off x="5562600" y="3352800"/>
            <a:ext cx="1828800" cy="461665"/>
          </a:xfrm>
          <a:prstGeom prst="rect">
            <a:avLst/>
          </a:prstGeom>
          <a:noFill/>
        </p:spPr>
        <p:txBody>
          <a:bodyPr wrap="square" rtlCol="0">
            <a:spAutoFit/>
          </a:bodyPr>
          <a:lstStyle/>
          <a:p>
            <a:r>
              <a:rPr lang="en-US" sz="2400" b="1" dirty="0" smtClean="0">
                <a:solidFill>
                  <a:srgbClr val="964D00"/>
                </a:solidFill>
              </a:rPr>
              <a:t>STARCH</a:t>
            </a:r>
            <a:endParaRPr lang="en-US" sz="2400" b="1" dirty="0">
              <a:solidFill>
                <a:srgbClr val="964D00"/>
              </a:solidFill>
            </a:endParaRPr>
          </a:p>
        </p:txBody>
      </p:sp>
      <p:sp>
        <p:nvSpPr>
          <p:cNvPr id="11" name="TextBox 10"/>
          <p:cNvSpPr txBox="1"/>
          <p:nvPr/>
        </p:nvSpPr>
        <p:spPr>
          <a:xfrm>
            <a:off x="4038600" y="5029200"/>
            <a:ext cx="1828800" cy="461665"/>
          </a:xfrm>
          <a:prstGeom prst="rect">
            <a:avLst/>
          </a:prstGeom>
          <a:noFill/>
        </p:spPr>
        <p:txBody>
          <a:bodyPr wrap="square" rtlCol="0">
            <a:spAutoFit/>
          </a:bodyPr>
          <a:lstStyle/>
          <a:p>
            <a:r>
              <a:rPr lang="en-US" sz="2400" b="1" dirty="0" smtClean="0">
                <a:solidFill>
                  <a:srgbClr val="0000FF"/>
                </a:solidFill>
              </a:rPr>
              <a:t>PROTEINS</a:t>
            </a:r>
            <a:endParaRPr lang="en-US" sz="2400" b="1" dirty="0">
              <a:solidFill>
                <a:srgbClr val="0000FF"/>
              </a:solidFill>
            </a:endParaRPr>
          </a:p>
        </p:txBody>
      </p:sp>
      <p:sp>
        <p:nvSpPr>
          <p:cNvPr id="12" name="TextBox 11"/>
          <p:cNvSpPr txBox="1"/>
          <p:nvPr/>
        </p:nvSpPr>
        <p:spPr>
          <a:xfrm>
            <a:off x="4800600" y="838200"/>
            <a:ext cx="2819400" cy="461665"/>
          </a:xfrm>
          <a:prstGeom prst="rect">
            <a:avLst/>
          </a:prstGeom>
          <a:noFill/>
        </p:spPr>
        <p:txBody>
          <a:bodyPr wrap="square" rtlCol="0">
            <a:spAutoFit/>
          </a:bodyPr>
          <a:lstStyle/>
          <a:p>
            <a:r>
              <a:rPr lang="en-US" sz="2400" b="1" dirty="0" smtClean="0">
                <a:solidFill>
                  <a:srgbClr val="964D00"/>
                </a:solidFill>
              </a:rPr>
              <a:t>CARBBOHYDRATES:</a:t>
            </a:r>
            <a:endParaRPr lang="en-US" sz="2400" b="1" dirty="0">
              <a:solidFill>
                <a:srgbClr val="964D00"/>
              </a:solidFill>
            </a:endParaRPr>
          </a:p>
        </p:txBody>
      </p:sp>
      <p:pic>
        <p:nvPicPr>
          <p:cNvPr id="6" name="Picture 5"/>
          <p:cNvPicPr>
            <a:picLocks noChangeAspect="1"/>
          </p:cNvPicPr>
          <p:nvPr/>
        </p:nvPicPr>
        <p:blipFill>
          <a:blip r:embed="rId3"/>
          <a:stretch>
            <a:fillRect/>
          </a:stretch>
        </p:blipFill>
        <p:spPr>
          <a:xfrm rot="1407628">
            <a:off x="533400" y="3429000"/>
            <a:ext cx="3535998" cy="3276600"/>
          </a:xfrm>
          <a:prstGeom prst="rect">
            <a:avLst/>
          </a:prstGeom>
        </p:spPr>
      </p:pic>
      <p:pic>
        <p:nvPicPr>
          <p:cNvPr id="16" name="Picture 15"/>
          <p:cNvPicPr>
            <a:picLocks noChangeAspect="1"/>
          </p:cNvPicPr>
          <p:nvPr/>
        </p:nvPicPr>
        <p:blipFill>
          <a:blip r:embed="rId4"/>
          <a:stretch>
            <a:fillRect/>
          </a:stretch>
        </p:blipFill>
        <p:spPr>
          <a:xfrm rot="18458747">
            <a:off x="3591623" y="2175480"/>
            <a:ext cx="2814700" cy="1986847"/>
          </a:xfrm>
          <a:prstGeom prst="rect">
            <a:avLst/>
          </a:prstGeom>
        </p:spPr>
      </p:pic>
      <p:pic>
        <p:nvPicPr>
          <p:cNvPr id="17" name="Picture 16"/>
          <p:cNvPicPr>
            <a:picLocks noChangeAspect="1"/>
          </p:cNvPicPr>
          <p:nvPr/>
        </p:nvPicPr>
        <p:blipFill>
          <a:blip r:embed="rId5"/>
          <a:stretch>
            <a:fillRect/>
          </a:stretch>
        </p:blipFill>
        <p:spPr>
          <a:xfrm rot="16200000">
            <a:off x="304799" y="1205143"/>
            <a:ext cx="1981201" cy="1247316"/>
          </a:xfrm>
          <a:prstGeom prst="rect">
            <a:avLst/>
          </a:prstGeom>
        </p:spPr>
      </p:pic>
      <p:pic>
        <p:nvPicPr>
          <p:cNvPr id="18" name="Picture 17"/>
          <p:cNvPicPr>
            <a:picLocks noChangeAspect="1"/>
          </p:cNvPicPr>
          <p:nvPr/>
        </p:nvPicPr>
        <p:blipFill>
          <a:blip r:embed="rId6"/>
          <a:stretch>
            <a:fillRect/>
          </a:stretch>
        </p:blipFill>
        <p:spPr>
          <a:xfrm>
            <a:off x="1295400" y="914400"/>
            <a:ext cx="1328563" cy="609600"/>
          </a:xfrm>
          <a:prstGeom prst="rect">
            <a:avLst/>
          </a:prstGeom>
        </p:spPr>
      </p:pic>
      <p:pic>
        <p:nvPicPr>
          <p:cNvPr id="19" name="Picture 18"/>
          <p:cNvPicPr>
            <a:picLocks noChangeAspect="1"/>
          </p:cNvPicPr>
          <p:nvPr/>
        </p:nvPicPr>
        <p:blipFill>
          <a:blip r:embed="rId6"/>
          <a:stretch>
            <a:fillRect/>
          </a:stretch>
        </p:blipFill>
        <p:spPr>
          <a:xfrm>
            <a:off x="1371600" y="1524000"/>
            <a:ext cx="1328563" cy="609600"/>
          </a:xfrm>
          <a:prstGeom prst="rect">
            <a:avLst/>
          </a:prstGeom>
        </p:spPr>
      </p:pic>
      <p:pic>
        <p:nvPicPr>
          <p:cNvPr id="20" name="Picture 19"/>
          <p:cNvPicPr>
            <a:picLocks noChangeAspect="1"/>
          </p:cNvPicPr>
          <p:nvPr/>
        </p:nvPicPr>
        <p:blipFill>
          <a:blip r:embed="rId6"/>
          <a:stretch>
            <a:fillRect/>
          </a:stretch>
        </p:blipFill>
        <p:spPr>
          <a:xfrm>
            <a:off x="1295400" y="2133600"/>
            <a:ext cx="1328563" cy="609600"/>
          </a:xfrm>
          <a:prstGeom prst="rect">
            <a:avLst/>
          </a:prstGeom>
        </p:spPr>
      </p:pic>
      <p:pic>
        <p:nvPicPr>
          <p:cNvPr id="7" name="Picture 6"/>
          <p:cNvPicPr>
            <a:picLocks noChangeAspect="1"/>
          </p:cNvPicPr>
          <p:nvPr/>
        </p:nvPicPr>
        <p:blipFill>
          <a:blip r:embed="rId7"/>
          <a:stretch>
            <a:fillRect/>
          </a:stretch>
        </p:blipFill>
        <p:spPr>
          <a:xfrm>
            <a:off x="7086600" y="1295400"/>
            <a:ext cx="1899920" cy="1295400"/>
          </a:xfrm>
          <a:prstGeom prst="rect">
            <a:avLst/>
          </a:prstGeom>
        </p:spPr>
      </p:pic>
      <p:sp>
        <p:nvSpPr>
          <p:cNvPr id="21" name="TextBox 20"/>
          <p:cNvSpPr txBox="1"/>
          <p:nvPr/>
        </p:nvSpPr>
        <p:spPr>
          <a:xfrm>
            <a:off x="5562600" y="4038600"/>
            <a:ext cx="3352800" cy="2308316"/>
          </a:xfrm>
          <a:prstGeom prst="rect">
            <a:avLst/>
          </a:prstGeom>
          <a:noFill/>
        </p:spPr>
        <p:txBody>
          <a:bodyPr wrap="square" lIns="91431" tIns="45716" rIns="91431" bIns="45716" rtlCol="0">
            <a:spAutoFit/>
          </a:bodyPr>
          <a:lstStyle/>
          <a:p>
            <a:pPr algn="ctr"/>
            <a:r>
              <a:rPr lang="en-US" sz="3600" dirty="0" smtClean="0"/>
              <a:t>Where do these large organic molecules come from?</a:t>
            </a:r>
            <a:endParaRPr lang="en-US" sz="3600" dirty="0"/>
          </a:p>
        </p:txBody>
      </p:sp>
      <p:sp>
        <p:nvSpPr>
          <p:cNvPr id="22" name="Title 1"/>
          <p:cNvSpPr txBox="1">
            <a:spLocks/>
          </p:cNvSpPr>
          <p:nvPr/>
        </p:nvSpPr>
        <p:spPr>
          <a:xfrm>
            <a:off x="457200" y="0"/>
            <a:ext cx="8229600" cy="685800"/>
          </a:xfrm>
          <a:prstGeom prst="rect">
            <a:avLst/>
          </a:prstGeom>
        </p:spPr>
        <p:txBody>
          <a:bodyPr vert="horz" lIns="91431" tIns="45716" rIns="91431" bIns="45716" rtlCol="0" anchor="ctr">
            <a:normAutofit fontScale="90000" lnSpcReduction="10000"/>
          </a:bodyPr>
          <a:lstStyle>
            <a:lvl1pPr algn="ctr" defTabSz="457157" rtl="0" eaLnBrk="1" latinLnBrk="0" hangingPunct="1">
              <a:spcBef>
                <a:spcPct val="0"/>
              </a:spcBef>
              <a:buNone/>
              <a:defRPr sz="4400" kern="1200">
                <a:solidFill>
                  <a:schemeClr val="tx1"/>
                </a:solidFill>
                <a:latin typeface="+mj-lt"/>
                <a:ea typeface="+mj-ea"/>
                <a:cs typeface="+mj-cs"/>
              </a:defRPr>
            </a:lvl1pPr>
          </a:lstStyle>
          <a:p>
            <a:r>
              <a:rPr lang="en-US" b="1" smtClean="0"/>
              <a:t>Potato Molecules</a:t>
            </a:r>
            <a:endParaRPr lang="en-US" b="1" dirty="0"/>
          </a:p>
        </p:txBody>
      </p:sp>
    </p:spTree>
    <p:extLst>
      <p:ext uri="{BB962C8B-B14F-4D97-AF65-F5344CB8AC3E}">
        <p14:creationId xmlns:p14="http://schemas.microsoft.com/office/powerpoint/2010/main" val="647494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3657600" cy="655638"/>
          </a:xfrm>
        </p:spPr>
        <p:txBody>
          <a:bodyPr>
            <a:normAutofit fontScale="90000"/>
          </a:bodyPr>
          <a:lstStyle/>
          <a:p>
            <a:r>
              <a:rPr lang="en-US" dirty="0" smtClean="0"/>
              <a:t>Constructing </a:t>
            </a:r>
            <a:r>
              <a:rPr lang="en-US" dirty="0" smtClean="0">
                <a:solidFill>
                  <a:srgbClr val="008000"/>
                </a:solidFill>
              </a:rPr>
              <a:t>Polymers</a:t>
            </a:r>
            <a:endParaRPr lang="en-US" dirty="0">
              <a:solidFill>
                <a:srgbClr val="008000"/>
              </a:solidFill>
            </a:endParaRPr>
          </a:p>
        </p:txBody>
      </p:sp>
      <p:sp>
        <p:nvSpPr>
          <p:cNvPr id="3" name="Content Placeholder 2"/>
          <p:cNvSpPr>
            <a:spLocks noGrp="1"/>
          </p:cNvSpPr>
          <p:nvPr>
            <p:ph idx="1"/>
          </p:nvPr>
        </p:nvSpPr>
        <p:spPr/>
        <p:txBody>
          <a:bodyPr>
            <a:normAutofit/>
          </a:bodyPr>
          <a:lstStyle/>
          <a:p>
            <a:pPr marL="0" indent="0">
              <a:buNone/>
            </a:pPr>
            <a:endParaRPr lang="en-US" dirty="0" smtClean="0">
              <a:solidFill>
                <a:srgbClr val="0000FF"/>
              </a:solidFill>
            </a:endParaRPr>
          </a:p>
          <a:p>
            <a:pPr marL="0" indent="0">
              <a:buNone/>
            </a:pPr>
            <a:r>
              <a:rPr lang="en-US" dirty="0" smtClean="0">
                <a:solidFill>
                  <a:srgbClr val="008000"/>
                </a:solidFill>
              </a:rPr>
              <a:t>Polymers </a:t>
            </a:r>
            <a:r>
              <a:rPr lang="en-US" dirty="0" smtClean="0"/>
              <a:t>are used to build new</a:t>
            </a:r>
          </a:p>
          <a:p>
            <a:pPr marL="0" indent="0">
              <a:buNone/>
            </a:pPr>
            <a:r>
              <a:rPr lang="en-US" dirty="0" smtClean="0"/>
              <a:t>cells in all parts of the plant</a:t>
            </a:r>
          </a:p>
          <a:p>
            <a:pPr marL="0" indent="0">
              <a:buNone/>
            </a:pPr>
            <a:r>
              <a:rPr lang="en-US" dirty="0" smtClean="0"/>
              <a:t> (roots, leaves, stems,</a:t>
            </a:r>
          </a:p>
          <a:p>
            <a:pPr marL="0" indent="0">
              <a:buNone/>
            </a:pPr>
            <a:r>
              <a:rPr lang="en-US" dirty="0" smtClean="0"/>
              <a:t> flowers, seeds, tubers, </a:t>
            </a:r>
            <a:r>
              <a:rPr lang="en-US" dirty="0" err="1" smtClean="0"/>
              <a:t>etc</a:t>
            </a:r>
            <a:r>
              <a:rPr lang="en-US" dirty="0" smtClean="0"/>
              <a:t>).  </a:t>
            </a:r>
          </a:p>
          <a:p>
            <a:pPr marL="0" indent="0">
              <a:buNone/>
            </a:pPr>
            <a:endParaRPr lang="en-US" dirty="0" smtClean="0"/>
          </a:p>
          <a:p>
            <a:pPr marL="0" indent="0">
              <a:buNone/>
            </a:pPr>
            <a:endParaRPr lang="en-US" dirty="0" smtClean="0"/>
          </a:p>
          <a:p>
            <a:pPr marL="0" indent="0">
              <a:buNone/>
            </a:pPr>
            <a:endParaRPr lang="en-US" dirty="0" smtClean="0"/>
          </a:p>
          <a:p>
            <a:pPr marL="514302" indent="-514302">
              <a:buFont typeface="+mj-lt"/>
              <a:buAutoNum type="arabicPeriod"/>
            </a:pPr>
            <a:endParaRPr lang="en-US" dirty="0" smtClean="0"/>
          </a:p>
          <a:p>
            <a:endParaRPr lang="en-US" dirty="0"/>
          </a:p>
        </p:txBody>
      </p:sp>
      <p:pic>
        <p:nvPicPr>
          <p:cNvPr id="4" name="Picture 3" descr="BU005295.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1" y="381001"/>
            <a:ext cx="2077593" cy="1671813"/>
          </a:xfrm>
          <a:prstGeom prst="rect">
            <a:avLst/>
          </a:prstGeom>
        </p:spPr>
      </p:pic>
      <p:pic>
        <p:nvPicPr>
          <p:cNvPr id="5" name="Picture 4"/>
          <p:cNvPicPr>
            <a:picLocks noChangeAspect="1"/>
          </p:cNvPicPr>
          <p:nvPr/>
        </p:nvPicPr>
        <p:blipFill>
          <a:blip r:embed="rId3"/>
          <a:stretch>
            <a:fillRect/>
          </a:stretch>
        </p:blipFill>
        <p:spPr>
          <a:xfrm rot="21177304">
            <a:off x="6315533" y="361185"/>
            <a:ext cx="990600" cy="1155700"/>
          </a:xfrm>
          <a:prstGeom prst="rect">
            <a:avLst/>
          </a:prstGeom>
          <a:ln>
            <a:solidFill>
              <a:schemeClr val="tx1"/>
            </a:solidFill>
          </a:ln>
        </p:spPr>
      </p:pic>
      <p:pic>
        <p:nvPicPr>
          <p:cNvPr id="6" name="Picture 5"/>
          <p:cNvPicPr>
            <a:picLocks noChangeAspect="1"/>
          </p:cNvPicPr>
          <p:nvPr/>
        </p:nvPicPr>
        <p:blipFill>
          <a:blip r:embed="rId4"/>
          <a:stretch>
            <a:fillRect/>
          </a:stretch>
        </p:blipFill>
        <p:spPr>
          <a:xfrm rot="739000">
            <a:off x="7040870" y="2020676"/>
            <a:ext cx="1206500" cy="1130300"/>
          </a:xfrm>
          <a:prstGeom prst="rect">
            <a:avLst/>
          </a:prstGeom>
          <a:ln>
            <a:solidFill>
              <a:schemeClr val="tx1"/>
            </a:solidFill>
          </a:ln>
        </p:spPr>
      </p:pic>
      <p:pic>
        <p:nvPicPr>
          <p:cNvPr id="7" name="Picture 6"/>
          <p:cNvPicPr>
            <a:picLocks noChangeAspect="1"/>
          </p:cNvPicPr>
          <p:nvPr/>
        </p:nvPicPr>
        <p:blipFill>
          <a:blip r:embed="rId5"/>
          <a:stretch>
            <a:fillRect/>
          </a:stretch>
        </p:blipFill>
        <p:spPr>
          <a:xfrm rot="816244">
            <a:off x="5972840" y="4636347"/>
            <a:ext cx="1320800" cy="1054100"/>
          </a:xfrm>
          <a:prstGeom prst="rect">
            <a:avLst/>
          </a:prstGeom>
          <a:ln>
            <a:solidFill>
              <a:schemeClr val="tx1"/>
            </a:solidFill>
          </a:ln>
        </p:spPr>
      </p:pic>
      <p:pic>
        <p:nvPicPr>
          <p:cNvPr id="8" name="Picture 7"/>
          <p:cNvPicPr>
            <a:picLocks noChangeAspect="1"/>
          </p:cNvPicPr>
          <p:nvPr/>
        </p:nvPicPr>
        <p:blipFill>
          <a:blip r:embed="rId6"/>
          <a:stretch>
            <a:fillRect/>
          </a:stretch>
        </p:blipFill>
        <p:spPr>
          <a:xfrm>
            <a:off x="6019800" y="2514601"/>
            <a:ext cx="1066800" cy="1117600"/>
          </a:xfrm>
          <a:prstGeom prst="rect">
            <a:avLst/>
          </a:prstGeom>
          <a:ln>
            <a:solidFill>
              <a:schemeClr val="tx1"/>
            </a:solidFill>
          </a:ln>
        </p:spPr>
      </p:pic>
      <p:pic>
        <p:nvPicPr>
          <p:cNvPr id="9" name="Picture 8"/>
          <p:cNvPicPr>
            <a:picLocks noChangeAspect="1"/>
          </p:cNvPicPr>
          <p:nvPr/>
        </p:nvPicPr>
        <p:blipFill>
          <a:blip r:embed="rId3"/>
          <a:stretch>
            <a:fillRect/>
          </a:stretch>
        </p:blipFill>
        <p:spPr>
          <a:xfrm rot="612345">
            <a:off x="7001333" y="361185"/>
            <a:ext cx="990600" cy="1155700"/>
          </a:xfrm>
          <a:prstGeom prst="rect">
            <a:avLst/>
          </a:prstGeom>
          <a:ln>
            <a:solidFill>
              <a:schemeClr val="tx1"/>
            </a:solidFill>
          </a:ln>
        </p:spPr>
      </p:pic>
      <p:pic>
        <p:nvPicPr>
          <p:cNvPr id="10" name="Picture 9"/>
          <p:cNvPicPr>
            <a:picLocks noChangeAspect="1"/>
          </p:cNvPicPr>
          <p:nvPr/>
        </p:nvPicPr>
        <p:blipFill>
          <a:blip r:embed="rId3"/>
          <a:stretch>
            <a:fillRect/>
          </a:stretch>
        </p:blipFill>
        <p:spPr>
          <a:xfrm rot="21177304">
            <a:off x="7763333" y="437385"/>
            <a:ext cx="990600" cy="1155700"/>
          </a:xfrm>
          <a:prstGeom prst="rect">
            <a:avLst/>
          </a:prstGeom>
          <a:ln>
            <a:solidFill>
              <a:schemeClr val="tx1"/>
            </a:solidFill>
          </a:ln>
        </p:spPr>
      </p:pic>
      <p:pic>
        <p:nvPicPr>
          <p:cNvPr id="11" name="Picture 10"/>
          <p:cNvPicPr>
            <a:picLocks noChangeAspect="1"/>
          </p:cNvPicPr>
          <p:nvPr/>
        </p:nvPicPr>
        <p:blipFill>
          <a:blip r:embed="rId4"/>
          <a:stretch>
            <a:fillRect/>
          </a:stretch>
        </p:blipFill>
        <p:spPr>
          <a:xfrm rot="739000">
            <a:off x="7040870" y="2477873"/>
            <a:ext cx="1206500" cy="1130300"/>
          </a:xfrm>
          <a:prstGeom prst="rect">
            <a:avLst/>
          </a:prstGeom>
          <a:ln>
            <a:solidFill>
              <a:schemeClr val="tx1"/>
            </a:solidFill>
          </a:ln>
        </p:spPr>
      </p:pic>
      <p:pic>
        <p:nvPicPr>
          <p:cNvPr id="12" name="Picture 11"/>
          <p:cNvPicPr>
            <a:picLocks noChangeAspect="1"/>
          </p:cNvPicPr>
          <p:nvPr/>
        </p:nvPicPr>
        <p:blipFill>
          <a:blip r:embed="rId4"/>
          <a:stretch>
            <a:fillRect/>
          </a:stretch>
        </p:blipFill>
        <p:spPr>
          <a:xfrm rot="739000">
            <a:off x="7117069" y="3239874"/>
            <a:ext cx="1206500" cy="1130300"/>
          </a:xfrm>
          <a:prstGeom prst="rect">
            <a:avLst/>
          </a:prstGeom>
          <a:ln>
            <a:solidFill>
              <a:schemeClr val="tx1"/>
            </a:solidFill>
          </a:ln>
        </p:spPr>
      </p:pic>
      <p:pic>
        <p:nvPicPr>
          <p:cNvPr id="13" name="Picture 12"/>
          <p:cNvPicPr>
            <a:picLocks noChangeAspect="1"/>
          </p:cNvPicPr>
          <p:nvPr/>
        </p:nvPicPr>
        <p:blipFill>
          <a:blip r:embed="rId5"/>
          <a:stretch>
            <a:fillRect/>
          </a:stretch>
        </p:blipFill>
        <p:spPr>
          <a:xfrm rot="20932893">
            <a:off x="6811040" y="4712548"/>
            <a:ext cx="1320800" cy="1054100"/>
          </a:xfrm>
          <a:prstGeom prst="rect">
            <a:avLst/>
          </a:prstGeom>
          <a:ln>
            <a:solidFill>
              <a:schemeClr val="tx1"/>
            </a:solidFill>
          </a:ln>
        </p:spPr>
      </p:pic>
      <p:pic>
        <p:nvPicPr>
          <p:cNvPr id="14" name="Picture 13"/>
          <p:cNvPicPr>
            <a:picLocks noChangeAspect="1"/>
          </p:cNvPicPr>
          <p:nvPr/>
        </p:nvPicPr>
        <p:blipFill>
          <a:blip r:embed="rId5"/>
          <a:stretch>
            <a:fillRect/>
          </a:stretch>
        </p:blipFill>
        <p:spPr>
          <a:xfrm rot="816244">
            <a:off x="7717760" y="4788748"/>
            <a:ext cx="1320800" cy="1054100"/>
          </a:xfrm>
          <a:prstGeom prst="rect">
            <a:avLst/>
          </a:prstGeom>
          <a:ln>
            <a:solidFill>
              <a:schemeClr val="tx1"/>
            </a:solidFill>
          </a:ln>
        </p:spPr>
      </p:pic>
    </p:spTree>
    <p:extLst>
      <p:ext uri="{BB962C8B-B14F-4D97-AF65-F5344CB8AC3E}">
        <p14:creationId xmlns:p14="http://schemas.microsoft.com/office/powerpoint/2010/main" val="2496808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Use this poster to tell two stories. </a:t>
            </a:r>
          </a:p>
        </p:txBody>
      </p:sp>
      <p:sp>
        <p:nvSpPr>
          <p:cNvPr id="6" name="TextBox 5"/>
          <p:cNvSpPr txBox="1"/>
          <p:nvPr/>
        </p:nvSpPr>
        <p:spPr>
          <a:xfrm>
            <a:off x="6858000" y="1752601"/>
            <a:ext cx="1981200" cy="4247309"/>
          </a:xfrm>
          <a:prstGeom prst="rect">
            <a:avLst/>
          </a:prstGeom>
          <a:noFill/>
        </p:spPr>
        <p:txBody>
          <a:bodyPr wrap="square" lIns="91431" tIns="45716" rIns="91431" bIns="45716" rtlCol="0">
            <a:spAutoFit/>
          </a:bodyPr>
          <a:lstStyle/>
          <a:p>
            <a:r>
              <a:rPr lang="en-US" b="1" dirty="0" smtClean="0"/>
              <a:t>Story 1</a:t>
            </a:r>
            <a:r>
              <a:rPr lang="en-US" dirty="0" smtClean="0"/>
              <a:t>: How did a </a:t>
            </a:r>
            <a:r>
              <a:rPr lang="en-US" b="1" dirty="0" smtClean="0"/>
              <a:t>carbon</a:t>
            </a:r>
            <a:r>
              <a:rPr lang="en-US" dirty="0" smtClean="0"/>
              <a:t> atom in a CO</a:t>
            </a:r>
            <a:r>
              <a:rPr lang="en-US" baseline="-25000" dirty="0" smtClean="0"/>
              <a:t>2</a:t>
            </a:r>
            <a:r>
              <a:rPr lang="en-US" dirty="0" smtClean="0"/>
              <a:t> molecule in the air end up in the starch molecule of a potato? </a:t>
            </a:r>
          </a:p>
          <a:p>
            <a:endParaRPr lang="en-US" dirty="0"/>
          </a:p>
          <a:p>
            <a:r>
              <a:rPr lang="en-US" b="1" dirty="0" smtClean="0"/>
              <a:t>Story 2</a:t>
            </a:r>
            <a:r>
              <a:rPr lang="en-US" dirty="0" smtClean="0"/>
              <a:t>: how </a:t>
            </a:r>
            <a:r>
              <a:rPr lang="en-US" smtClean="0"/>
              <a:t>did light </a:t>
            </a:r>
            <a:r>
              <a:rPr lang="en-US" b="1" smtClean="0"/>
              <a:t>energy</a:t>
            </a:r>
            <a:r>
              <a:rPr lang="en-US" smtClean="0"/>
              <a:t> </a:t>
            </a:r>
            <a:r>
              <a:rPr lang="en-US" dirty="0" smtClean="0"/>
              <a:t>from the sun end up in the bonds of a starch molecule in a potato?</a:t>
            </a:r>
          </a:p>
          <a:p>
            <a:endParaRPr lang="en-US" dirty="0"/>
          </a:p>
        </p:txBody>
      </p:sp>
      <p:pic>
        <p:nvPicPr>
          <p:cNvPr id="3" name="Picture 2"/>
          <p:cNvPicPr>
            <a:picLocks noChangeAspect="1"/>
          </p:cNvPicPr>
          <p:nvPr/>
        </p:nvPicPr>
        <p:blipFill>
          <a:blip r:embed="rId3"/>
          <a:stretch>
            <a:fillRect/>
          </a:stretch>
        </p:blipFill>
        <p:spPr>
          <a:xfrm>
            <a:off x="275536" y="1699910"/>
            <a:ext cx="6443108" cy="4300000"/>
          </a:xfrm>
          <a:prstGeom prst="rect">
            <a:avLst/>
          </a:prstGeom>
        </p:spPr>
      </p:pic>
    </p:spTree>
    <p:extLst>
      <p:ext uri="{BB962C8B-B14F-4D97-AF65-F5344CB8AC3E}">
        <p14:creationId xmlns:p14="http://schemas.microsoft.com/office/powerpoint/2010/main" val="4217724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Plant Growth: The Carbon and Energy Questions</a:t>
            </a:r>
            <a:endParaRPr lang="en-US" dirty="0"/>
          </a:p>
        </p:txBody>
      </p:sp>
      <p:sp>
        <p:nvSpPr>
          <p:cNvPr id="3" name="Content Placeholder 2"/>
          <p:cNvSpPr>
            <a:spLocks noGrp="1"/>
          </p:cNvSpPr>
          <p:nvPr>
            <p:ph sz="half" idx="1"/>
          </p:nvPr>
        </p:nvSpPr>
        <p:spPr/>
        <p:txBody>
          <a:bodyPr>
            <a:normAutofit fontScale="85000" lnSpcReduction="20000"/>
          </a:bodyPr>
          <a:lstStyle/>
          <a:p>
            <a:pPr marL="0" indent="0">
              <a:buNone/>
            </a:pPr>
            <a:r>
              <a:rPr lang="en-US" b="1" dirty="0" smtClean="0"/>
              <a:t>Carbon</a:t>
            </a:r>
            <a:r>
              <a:rPr lang="en-US" dirty="0" smtClean="0"/>
              <a:t>: Where do the atoms that make up carbohydrates, fats, and proteins come from?</a:t>
            </a:r>
          </a:p>
          <a:p>
            <a:r>
              <a:rPr lang="en-US" dirty="0" smtClean="0"/>
              <a:t>Carbon: </a:t>
            </a:r>
            <a:r>
              <a:rPr lang="en-US" dirty="0" smtClean="0">
                <a:solidFill>
                  <a:srgbClr val="FF0000"/>
                </a:solidFill>
              </a:rPr>
              <a:t>from CO</a:t>
            </a:r>
            <a:r>
              <a:rPr lang="en-US" baseline="-25000" dirty="0" smtClean="0">
                <a:solidFill>
                  <a:srgbClr val="FF0000"/>
                </a:solidFill>
              </a:rPr>
              <a:t>2</a:t>
            </a:r>
            <a:r>
              <a:rPr lang="en-US" dirty="0" smtClean="0">
                <a:solidFill>
                  <a:srgbClr val="FF0000"/>
                </a:solidFill>
              </a:rPr>
              <a:t> to glucose made in photosynthesis</a:t>
            </a:r>
            <a:endParaRPr lang="en-US" dirty="0" smtClean="0"/>
          </a:p>
          <a:p>
            <a:r>
              <a:rPr lang="en-US" dirty="0" smtClean="0"/>
              <a:t>Oxygen</a:t>
            </a:r>
            <a:r>
              <a:rPr lang="en-US" dirty="0"/>
              <a:t>: </a:t>
            </a:r>
            <a:r>
              <a:rPr lang="en-US" dirty="0">
                <a:solidFill>
                  <a:srgbClr val="FF0000"/>
                </a:solidFill>
              </a:rPr>
              <a:t>from CO</a:t>
            </a:r>
            <a:r>
              <a:rPr lang="en-US" baseline="-25000" dirty="0">
                <a:solidFill>
                  <a:srgbClr val="FF0000"/>
                </a:solidFill>
              </a:rPr>
              <a:t>2</a:t>
            </a:r>
            <a:r>
              <a:rPr lang="en-US" dirty="0">
                <a:solidFill>
                  <a:srgbClr val="FF0000"/>
                </a:solidFill>
              </a:rPr>
              <a:t> </a:t>
            </a:r>
            <a:r>
              <a:rPr lang="en-US" dirty="0" smtClean="0">
                <a:solidFill>
                  <a:srgbClr val="FF0000"/>
                </a:solidFill>
              </a:rPr>
              <a:t>to </a:t>
            </a:r>
            <a:r>
              <a:rPr lang="en-US" dirty="0">
                <a:solidFill>
                  <a:srgbClr val="FF0000"/>
                </a:solidFill>
              </a:rPr>
              <a:t>glucose made in photosynthesis</a:t>
            </a:r>
            <a:endParaRPr lang="en-US" dirty="0" smtClean="0"/>
          </a:p>
          <a:p>
            <a:r>
              <a:rPr lang="en-US" dirty="0"/>
              <a:t>Hydrogen: </a:t>
            </a:r>
            <a:r>
              <a:rPr lang="en-US" dirty="0">
                <a:solidFill>
                  <a:srgbClr val="FF0000"/>
                </a:solidFill>
              </a:rPr>
              <a:t>from </a:t>
            </a:r>
            <a:r>
              <a:rPr lang="en-US" dirty="0" smtClean="0">
                <a:solidFill>
                  <a:srgbClr val="FF0000"/>
                </a:solidFill>
              </a:rPr>
              <a:t>H</a:t>
            </a:r>
            <a:r>
              <a:rPr lang="en-US" baseline="-25000" dirty="0" smtClean="0">
                <a:solidFill>
                  <a:srgbClr val="FF0000"/>
                </a:solidFill>
              </a:rPr>
              <a:t>2</a:t>
            </a:r>
            <a:r>
              <a:rPr lang="en-US" dirty="0" smtClean="0">
                <a:solidFill>
                  <a:srgbClr val="FF0000"/>
                </a:solidFill>
              </a:rPr>
              <a:t>O to glucose </a:t>
            </a:r>
            <a:r>
              <a:rPr lang="en-US" dirty="0">
                <a:solidFill>
                  <a:srgbClr val="FF0000"/>
                </a:solidFill>
              </a:rPr>
              <a:t>made in photosynthesis</a:t>
            </a:r>
            <a:endParaRPr lang="en-US" dirty="0" smtClean="0"/>
          </a:p>
          <a:p>
            <a:r>
              <a:rPr lang="en-US" dirty="0" smtClean="0"/>
              <a:t>Nitrogen: </a:t>
            </a:r>
            <a:r>
              <a:rPr lang="en-US" dirty="0" smtClean="0">
                <a:solidFill>
                  <a:srgbClr val="FF0000"/>
                </a:solidFill>
              </a:rPr>
              <a:t>from soil minerals</a:t>
            </a:r>
            <a:endParaRPr lang="en-US" dirty="0"/>
          </a:p>
        </p:txBody>
      </p:sp>
      <p:sp>
        <p:nvSpPr>
          <p:cNvPr id="4" name="Content Placeholder 3"/>
          <p:cNvSpPr>
            <a:spLocks noGrp="1"/>
          </p:cNvSpPr>
          <p:nvPr>
            <p:ph sz="half" idx="2"/>
          </p:nvPr>
        </p:nvSpPr>
        <p:spPr/>
        <p:txBody>
          <a:bodyPr>
            <a:normAutofit fontScale="85000" lnSpcReduction="20000"/>
          </a:bodyPr>
          <a:lstStyle/>
          <a:p>
            <a:pPr marL="0" indent="0">
              <a:buNone/>
            </a:pPr>
            <a:r>
              <a:rPr lang="en-US" b="1" dirty="0" smtClean="0"/>
              <a:t>Energy</a:t>
            </a:r>
            <a:r>
              <a:rPr lang="en-US" dirty="0" smtClean="0"/>
              <a:t>: Where does </a:t>
            </a:r>
            <a:r>
              <a:rPr lang="en-US" dirty="0"/>
              <a:t>the chemical energy in the high-energy (C-C and C-H)  bonds </a:t>
            </a:r>
            <a:r>
              <a:rPr lang="en-US" dirty="0" smtClean="0"/>
              <a:t>of carbohydrates, fats, and proteins come from?</a:t>
            </a:r>
          </a:p>
          <a:p>
            <a:r>
              <a:rPr lang="en-US" dirty="0" smtClean="0">
                <a:solidFill>
                  <a:srgbClr val="FF0000"/>
                </a:solidFill>
              </a:rPr>
              <a:t>From </a:t>
            </a:r>
            <a:r>
              <a:rPr lang="en-US" smtClean="0">
                <a:solidFill>
                  <a:srgbClr val="FF0000"/>
                </a:solidFill>
              </a:rPr>
              <a:t>light to C</a:t>
            </a:r>
            <a:r>
              <a:rPr lang="en-US" dirty="0" smtClean="0">
                <a:solidFill>
                  <a:srgbClr val="FF0000"/>
                </a:solidFill>
              </a:rPr>
              <a:t>-C and C-H bonds in glucose made in photosynthesis</a:t>
            </a:r>
            <a:endParaRPr lang="en-US" dirty="0">
              <a:solidFill>
                <a:srgbClr val="FF0000"/>
              </a:solidFill>
            </a:endParaRPr>
          </a:p>
        </p:txBody>
      </p:sp>
    </p:spTree>
    <p:extLst>
      <p:ext uri="{BB962C8B-B14F-4D97-AF65-F5344CB8AC3E}">
        <p14:creationId xmlns:p14="http://schemas.microsoft.com/office/powerpoint/2010/main" val="3667604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69897" y="2016157"/>
            <a:ext cx="7061225" cy="4712518"/>
          </a:xfrm>
          <a:prstGeom prst="rect">
            <a:avLst/>
          </a:prstGeom>
        </p:spPr>
      </p:pic>
      <p:sp>
        <p:nvSpPr>
          <p:cNvPr id="3" name="Subtitle 2"/>
          <p:cNvSpPr>
            <a:spLocks noGrp="1"/>
          </p:cNvSpPr>
          <p:nvPr>
            <p:ph type="subTitle" idx="1"/>
          </p:nvPr>
        </p:nvSpPr>
        <p:spPr>
          <a:xfrm>
            <a:off x="618031" y="311523"/>
            <a:ext cx="7713091" cy="1070197"/>
          </a:xfrm>
        </p:spPr>
        <p:txBody>
          <a:bodyPr>
            <a:normAutofit fontScale="70000" lnSpcReduction="20000"/>
          </a:bodyPr>
          <a:lstStyle/>
          <a:p>
            <a:r>
              <a:rPr lang="en-US" dirty="0" smtClean="0">
                <a:solidFill>
                  <a:schemeClr val="tx1"/>
                </a:solidFill>
              </a:rPr>
              <a:t>Use sticky notes to write your ideas.  </a:t>
            </a:r>
          </a:p>
          <a:p>
            <a:r>
              <a:rPr lang="en-US" dirty="0" smtClean="0">
                <a:solidFill>
                  <a:schemeClr val="tx1"/>
                </a:solidFill>
              </a:rPr>
              <a:t>How do the different parts of potato plants help to make all those molecules into potatoes?</a:t>
            </a:r>
            <a:endParaRPr lang="en-US" dirty="0">
              <a:solidFill>
                <a:schemeClr val="tx1"/>
              </a:solidFill>
            </a:endParaRPr>
          </a:p>
        </p:txBody>
      </p:sp>
      <p:pic>
        <p:nvPicPr>
          <p:cNvPr id="4" name="Picture 3"/>
          <p:cNvPicPr>
            <a:picLocks noChangeAspect="1"/>
          </p:cNvPicPr>
          <p:nvPr/>
        </p:nvPicPr>
        <p:blipFill>
          <a:blip r:embed="rId4"/>
          <a:stretch>
            <a:fillRect/>
          </a:stretch>
        </p:blipFill>
        <p:spPr>
          <a:xfrm>
            <a:off x="2301467" y="2343883"/>
            <a:ext cx="688885" cy="587349"/>
          </a:xfrm>
          <a:prstGeom prst="rect">
            <a:avLst/>
          </a:prstGeom>
        </p:spPr>
      </p:pic>
      <p:pic>
        <p:nvPicPr>
          <p:cNvPr id="6" name="Picture 5"/>
          <p:cNvPicPr>
            <a:picLocks noChangeAspect="1"/>
          </p:cNvPicPr>
          <p:nvPr/>
        </p:nvPicPr>
        <p:blipFill>
          <a:blip r:embed="rId4"/>
          <a:stretch>
            <a:fillRect/>
          </a:stretch>
        </p:blipFill>
        <p:spPr>
          <a:xfrm>
            <a:off x="1612582" y="2931232"/>
            <a:ext cx="688885" cy="587349"/>
          </a:xfrm>
          <a:prstGeom prst="rect">
            <a:avLst/>
          </a:prstGeom>
        </p:spPr>
      </p:pic>
      <p:pic>
        <p:nvPicPr>
          <p:cNvPr id="7" name="Picture 6"/>
          <p:cNvPicPr>
            <a:picLocks noChangeAspect="1"/>
          </p:cNvPicPr>
          <p:nvPr/>
        </p:nvPicPr>
        <p:blipFill>
          <a:blip r:embed="rId4"/>
          <a:stretch>
            <a:fillRect/>
          </a:stretch>
        </p:blipFill>
        <p:spPr>
          <a:xfrm>
            <a:off x="1612582" y="5098895"/>
            <a:ext cx="688885" cy="587349"/>
          </a:xfrm>
          <a:prstGeom prst="rect">
            <a:avLst/>
          </a:prstGeom>
        </p:spPr>
      </p:pic>
      <p:pic>
        <p:nvPicPr>
          <p:cNvPr id="8" name="Picture 7"/>
          <p:cNvPicPr>
            <a:picLocks noChangeAspect="1"/>
          </p:cNvPicPr>
          <p:nvPr/>
        </p:nvPicPr>
        <p:blipFill>
          <a:blip r:embed="rId4"/>
          <a:stretch>
            <a:fillRect/>
          </a:stretch>
        </p:blipFill>
        <p:spPr>
          <a:xfrm>
            <a:off x="2301467" y="5686244"/>
            <a:ext cx="688885" cy="587349"/>
          </a:xfrm>
          <a:prstGeom prst="rect">
            <a:avLst/>
          </a:prstGeom>
        </p:spPr>
      </p:pic>
      <p:pic>
        <p:nvPicPr>
          <p:cNvPr id="9" name="Picture 8"/>
          <p:cNvPicPr>
            <a:picLocks noChangeAspect="1"/>
          </p:cNvPicPr>
          <p:nvPr/>
        </p:nvPicPr>
        <p:blipFill>
          <a:blip r:embed="rId4"/>
          <a:stretch>
            <a:fillRect/>
          </a:stretch>
        </p:blipFill>
        <p:spPr>
          <a:xfrm>
            <a:off x="6341134" y="3710170"/>
            <a:ext cx="688885" cy="587349"/>
          </a:xfrm>
          <a:prstGeom prst="rect">
            <a:avLst/>
          </a:prstGeom>
        </p:spPr>
      </p:pic>
      <p:pic>
        <p:nvPicPr>
          <p:cNvPr id="10" name="Picture 9"/>
          <p:cNvPicPr>
            <a:picLocks noChangeAspect="1"/>
          </p:cNvPicPr>
          <p:nvPr/>
        </p:nvPicPr>
        <p:blipFill>
          <a:blip r:embed="rId4"/>
          <a:stretch>
            <a:fillRect/>
          </a:stretch>
        </p:blipFill>
        <p:spPr>
          <a:xfrm>
            <a:off x="6835278" y="4252275"/>
            <a:ext cx="688885" cy="587349"/>
          </a:xfrm>
          <a:prstGeom prst="rect">
            <a:avLst/>
          </a:prstGeom>
        </p:spPr>
      </p:pic>
      <p:pic>
        <p:nvPicPr>
          <p:cNvPr id="11" name="Picture 10"/>
          <p:cNvPicPr>
            <a:picLocks noChangeAspect="1"/>
          </p:cNvPicPr>
          <p:nvPr/>
        </p:nvPicPr>
        <p:blipFill>
          <a:blip r:embed="rId4"/>
          <a:stretch>
            <a:fillRect/>
          </a:stretch>
        </p:blipFill>
        <p:spPr>
          <a:xfrm>
            <a:off x="7030019" y="3371251"/>
            <a:ext cx="688885" cy="587349"/>
          </a:xfrm>
          <a:prstGeom prst="rect">
            <a:avLst/>
          </a:prstGeom>
        </p:spPr>
      </p:pic>
      <p:pic>
        <p:nvPicPr>
          <p:cNvPr id="12" name="Picture 11"/>
          <p:cNvPicPr>
            <a:picLocks noChangeAspect="1"/>
          </p:cNvPicPr>
          <p:nvPr/>
        </p:nvPicPr>
        <p:blipFill>
          <a:blip r:embed="rId4"/>
          <a:stretch>
            <a:fillRect/>
          </a:stretch>
        </p:blipFill>
        <p:spPr>
          <a:xfrm>
            <a:off x="2453867" y="3224906"/>
            <a:ext cx="688885" cy="587349"/>
          </a:xfrm>
          <a:prstGeom prst="rect">
            <a:avLst/>
          </a:prstGeom>
        </p:spPr>
      </p:pic>
      <p:pic>
        <p:nvPicPr>
          <p:cNvPr id="13" name="Picture 12"/>
          <p:cNvPicPr>
            <a:picLocks noChangeAspect="1"/>
          </p:cNvPicPr>
          <p:nvPr/>
        </p:nvPicPr>
        <p:blipFill>
          <a:blip r:embed="rId4"/>
          <a:stretch>
            <a:fillRect/>
          </a:stretch>
        </p:blipFill>
        <p:spPr>
          <a:xfrm>
            <a:off x="2301467" y="4805220"/>
            <a:ext cx="688885" cy="587349"/>
          </a:xfrm>
          <a:prstGeom prst="rect">
            <a:avLst/>
          </a:prstGeom>
        </p:spPr>
      </p:pic>
    </p:spTree>
    <p:extLst>
      <p:ext uri="{BB962C8B-B14F-4D97-AF65-F5344CB8AC3E}">
        <p14:creationId xmlns:p14="http://schemas.microsoft.com/office/powerpoint/2010/main" val="87851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Activity 2: What do </a:t>
            </a:r>
            <a:r>
              <a:rPr lang="en-US" dirty="0" smtClean="0"/>
              <a:t>soil</a:t>
            </a:r>
            <a:r>
              <a:rPr lang="en-US" dirty="0"/>
              <a:t>, air, and water give to plants? </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06642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8031" y="438883"/>
            <a:ext cx="7713091" cy="942837"/>
          </a:xfrm>
        </p:spPr>
        <p:txBody>
          <a:bodyPr>
            <a:normAutofit fontScale="92500" lnSpcReduction="10000"/>
          </a:bodyPr>
          <a:lstStyle/>
          <a:p>
            <a:r>
              <a:rPr lang="en-US" dirty="0" smtClean="0">
                <a:solidFill>
                  <a:schemeClr val="tx1"/>
                </a:solidFill>
              </a:rPr>
              <a:t>The Movement Question: What atoms go into potato plant roots?</a:t>
            </a:r>
            <a:endParaRPr lang="en-US" dirty="0">
              <a:solidFill>
                <a:schemeClr val="tx1"/>
              </a:solidFill>
            </a:endParaRPr>
          </a:p>
        </p:txBody>
      </p:sp>
      <p:pic>
        <p:nvPicPr>
          <p:cNvPr id="4" name="Picture 3"/>
          <p:cNvPicPr>
            <a:picLocks noChangeAspect="1"/>
          </p:cNvPicPr>
          <p:nvPr/>
        </p:nvPicPr>
        <p:blipFill>
          <a:blip r:embed="rId2"/>
          <a:stretch>
            <a:fillRect/>
          </a:stretch>
        </p:blipFill>
        <p:spPr>
          <a:xfrm>
            <a:off x="1698117" y="2034074"/>
            <a:ext cx="6116919" cy="4082308"/>
          </a:xfrm>
          <a:prstGeom prst="rect">
            <a:avLst/>
          </a:prstGeom>
        </p:spPr>
      </p:pic>
    </p:spTree>
    <p:extLst>
      <p:ext uri="{BB962C8B-B14F-4D97-AF65-F5344CB8AC3E}">
        <p14:creationId xmlns:p14="http://schemas.microsoft.com/office/powerpoint/2010/main" val="1288204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Molecules in Water</a:t>
            </a:r>
            <a:endParaRPr lang="en-US" dirty="0"/>
          </a:p>
        </p:txBody>
      </p:sp>
      <p:sp>
        <p:nvSpPr>
          <p:cNvPr id="3" name="Content Placeholder 2"/>
          <p:cNvSpPr>
            <a:spLocks noGrp="1"/>
          </p:cNvSpPr>
          <p:nvPr>
            <p:ph sz="half" idx="1"/>
          </p:nvPr>
        </p:nvSpPr>
        <p:spPr>
          <a:xfrm>
            <a:off x="304800" y="1524000"/>
            <a:ext cx="4038600" cy="4525963"/>
          </a:xfrm>
        </p:spPr>
        <p:txBody>
          <a:bodyPr/>
          <a:lstStyle/>
          <a:p>
            <a:r>
              <a:rPr lang="en-US" dirty="0" smtClean="0"/>
              <a:t>Pure water contains only water molecules, but the water in streams and in our soil is not pure.</a:t>
            </a:r>
          </a:p>
          <a:p>
            <a:r>
              <a:rPr lang="en-US" dirty="0" smtClean="0"/>
              <a:t>What other molecules are in water?</a:t>
            </a:r>
            <a:endParaRPr lang="en-US" dirty="0"/>
          </a:p>
        </p:txBody>
      </p:sp>
      <p:pic>
        <p:nvPicPr>
          <p:cNvPr id="4" name="Picture 3"/>
          <p:cNvPicPr>
            <a:picLocks noChangeAspect="1"/>
          </p:cNvPicPr>
          <p:nvPr/>
        </p:nvPicPr>
        <p:blipFill>
          <a:blip r:embed="rId2"/>
          <a:stretch>
            <a:fillRect/>
          </a:stretch>
        </p:blipFill>
        <p:spPr>
          <a:xfrm>
            <a:off x="4724400" y="1752600"/>
            <a:ext cx="1295400" cy="860556"/>
          </a:xfrm>
          <a:prstGeom prst="rect">
            <a:avLst/>
          </a:prstGeom>
        </p:spPr>
      </p:pic>
      <p:pic>
        <p:nvPicPr>
          <p:cNvPr id="7" name="Picture 6"/>
          <p:cNvPicPr>
            <a:picLocks noChangeAspect="1"/>
          </p:cNvPicPr>
          <p:nvPr/>
        </p:nvPicPr>
        <p:blipFill>
          <a:blip r:embed="rId2"/>
          <a:stretch>
            <a:fillRect/>
          </a:stretch>
        </p:blipFill>
        <p:spPr>
          <a:xfrm rot="14812046">
            <a:off x="4650791" y="2793708"/>
            <a:ext cx="1376453" cy="914400"/>
          </a:xfrm>
          <a:prstGeom prst="rect">
            <a:avLst/>
          </a:prstGeom>
        </p:spPr>
      </p:pic>
      <p:pic>
        <p:nvPicPr>
          <p:cNvPr id="8" name="Picture 7"/>
          <p:cNvPicPr>
            <a:picLocks noChangeAspect="1"/>
          </p:cNvPicPr>
          <p:nvPr/>
        </p:nvPicPr>
        <p:blipFill>
          <a:blip r:embed="rId2"/>
          <a:stretch>
            <a:fillRect/>
          </a:stretch>
        </p:blipFill>
        <p:spPr>
          <a:xfrm rot="17389207">
            <a:off x="3937646" y="3774280"/>
            <a:ext cx="1376453" cy="914400"/>
          </a:xfrm>
          <a:prstGeom prst="rect">
            <a:avLst/>
          </a:prstGeom>
        </p:spPr>
      </p:pic>
      <p:pic>
        <p:nvPicPr>
          <p:cNvPr id="9" name="Picture 8"/>
          <p:cNvPicPr>
            <a:picLocks noChangeAspect="1"/>
          </p:cNvPicPr>
          <p:nvPr/>
        </p:nvPicPr>
        <p:blipFill>
          <a:blip r:embed="rId2"/>
          <a:stretch>
            <a:fillRect/>
          </a:stretch>
        </p:blipFill>
        <p:spPr>
          <a:xfrm rot="11418501">
            <a:off x="4947504" y="4382975"/>
            <a:ext cx="1376453" cy="914400"/>
          </a:xfrm>
          <a:prstGeom prst="rect">
            <a:avLst/>
          </a:prstGeom>
        </p:spPr>
      </p:pic>
      <p:pic>
        <p:nvPicPr>
          <p:cNvPr id="10" name="Picture 9"/>
          <p:cNvPicPr>
            <a:picLocks noChangeAspect="1"/>
          </p:cNvPicPr>
          <p:nvPr/>
        </p:nvPicPr>
        <p:blipFill>
          <a:blip r:embed="rId2"/>
          <a:stretch>
            <a:fillRect/>
          </a:stretch>
        </p:blipFill>
        <p:spPr>
          <a:xfrm rot="9290865">
            <a:off x="5844064" y="1239762"/>
            <a:ext cx="1376453" cy="914400"/>
          </a:xfrm>
          <a:prstGeom prst="rect">
            <a:avLst/>
          </a:prstGeom>
        </p:spPr>
      </p:pic>
      <p:pic>
        <p:nvPicPr>
          <p:cNvPr id="11" name="Picture 10"/>
          <p:cNvPicPr>
            <a:picLocks noChangeAspect="1"/>
          </p:cNvPicPr>
          <p:nvPr/>
        </p:nvPicPr>
        <p:blipFill>
          <a:blip r:embed="rId2"/>
          <a:stretch>
            <a:fillRect/>
          </a:stretch>
        </p:blipFill>
        <p:spPr>
          <a:xfrm rot="14812046">
            <a:off x="4879390" y="5588293"/>
            <a:ext cx="1376453" cy="914400"/>
          </a:xfrm>
          <a:prstGeom prst="rect">
            <a:avLst/>
          </a:prstGeom>
        </p:spPr>
      </p:pic>
      <p:pic>
        <p:nvPicPr>
          <p:cNvPr id="12" name="Picture 11"/>
          <p:cNvPicPr>
            <a:picLocks noChangeAspect="1"/>
          </p:cNvPicPr>
          <p:nvPr/>
        </p:nvPicPr>
        <p:blipFill>
          <a:blip r:embed="rId2"/>
          <a:stretch>
            <a:fillRect/>
          </a:stretch>
        </p:blipFill>
        <p:spPr>
          <a:xfrm rot="9096080">
            <a:off x="5697225" y="2634504"/>
            <a:ext cx="1376453" cy="914400"/>
          </a:xfrm>
          <a:prstGeom prst="rect">
            <a:avLst/>
          </a:prstGeom>
        </p:spPr>
      </p:pic>
      <p:pic>
        <p:nvPicPr>
          <p:cNvPr id="13" name="Picture 12"/>
          <p:cNvPicPr>
            <a:picLocks noChangeAspect="1"/>
          </p:cNvPicPr>
          <p:nvPr/>
        </p:nvPicPr>
        <p:blipFill>
          <a:blip r:embed="rId2"/>
          <a:stretch>
            <a:fillRect/>
          </a:stretch>
        </p:blipFill>
        <p:spPr>
          <a:xfrm rot="14812046">
            <a:off x="5946191" y="3784307"/>
            <a:ext cx="1376453" cy="914400"/>
          </a:xfrm>
          <a:prstGeom prst="rect">
            <a:avLst/>
          </a:prstGeom>
        </p:spPr>
      </p:pic>
      <p:pic>
        <p:nvPicPr>
          <p:cNvPr id="14" name="Picture 13"/>
          <p:cNvPicPr>
            <a:picLocks noChangeAspect="1"/>
          </p:cNvPicPr>
          <p:nvPr/>
        </p:nvPicPr>
        <p:blipFill>
          <a:blip r:embed="rId2"/>
          <a:stretch>
            <a:fillRect/>
          </a:stretch>
        </p:blipFill>
        <p:spPr>
          <a:xfrm rot="7965130">
            <a:off x="6972681" y="3177923"/>
            <a:ext cx="1376453" cy="914400"/>
          </a:xfrm>
          <a:prstGeom prst="rect">
            <a:avLst/>
          </a:prstGeom>
        </p:spPr>
      </p:pic>
      <p:pic>
        <p:nvPicPr>
          <p:cNvPr id="15" name="Picture 14"/>
          <p:cNvPicPr>
            <a:picLocks noChangeAspect="1"/>
          </p:cNvPicPr>
          <p:nvPr/>
        </p:nvPicPr>
        <p:blipFill>
          <a:blip r:embed="rId2"/>
          <a:stretch>
            <a:fillRect/>
          </a:stretch>
        </p:blipFill>
        <p:spPr>
          <a:xfrm rot="10980220">
            <a:off x="6936790" y="1803107"/>
            <a:ext cx="1376453" cy="914400"/>
          </a:xfrm>
          <a:prstGeom prst="rect">
            <a:avLst/>
          </a:prstGeom>
        </p:spPr>
      </p:pic>
      <p:pic>
        <p:nvPicPr>
          <p:cNvPr id="16" name="Picture 15"/>
          <p:cNvPicPr>
            <a:picLocks noChangeAspect="1"/>
          </p:cNvPicPr>
          <p:nvPr/>
        </p:nvPicPr>
        <p:blipFill>
          <a:blip r:embed="rId2"/>
          <a:stretch>
            <a:fillRect/>
          </a:stretch>
        </p:blipFill>
        <p:spPr>
          <a:xfrm rot="14812046">
            <a:off x="7317791" y="4317707"/>
            <a:ext cx="1376453" cy="914400"/>
          </a:xfrm>
          <a:prstGeom prst="rect">
            <a:avLst/>
          </a:prstGeom>
        </p:spPr>
      </p:pic>
      <p:pic>
        <p:nvPicPr>
          <p:cNvPr id="17" name="Picture 16"/>
          <p:cNvPicPr>
            <a:picLocks noChangeAspect="1"/>
          </p:cNvPicPr>
          <p:nvPr/>
        </p:nvPicPr>
        <p:blipFill>
          <a:blip r:embed="rId2"/>
          <a:stretch>
            <a:fillRect/>
          </a:stretch>
        </p:blipFill>
        <p:spPr>
          <a:xfrm rot="14812046">
            <a:off x="7089191" y="5460707"/>
            <a:ext cx="1376453" cy="914400"/>
          </a:xfrm>
          <a:prstGeom prst="rect">
            <a:avLst/>
          </a:prstGeom>
        </p:spPr>
      </p:pic>
      <p:pic>
        <p:nvPicPr>
          <p:cNvPr id="18" name="Picture 17"/>
          <p:cNvPicPr>
            <a:picLocks noChangeAspect="1"/>
          </p:cNvPicPr>
          <p:nvPr/>
        </p:nvPicPr>
        <p:blipFill>
          <a:blip r:embed="rId2"/>
          <a:stretch>
            <a:fillRect/>
          </a:stretch>
        </p:blipFill>
        <p:spPr>
          <a:xfrm rot="10800000">
            <a:off x="6022391" y="5588292"/>
            <a:ext cx="1376453" cy="914400"/>
          </a:xfrm>
          <a:prstGeom prst="rect">
            <a:avLst/>
          </a:prstGeom>
        </p:spPr>
      </p:pic>
    </p:spTree>
    <p:extLst>
      <p:ext uri="{BB962C8B-B14F-4D97-AF65-F5344CB8AC3E}">
        <p14:creationId xmlns:p14="http://schemas.microsoft.com/office/powerpoint/2010/main" val="1386569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Dissolved Minerals in Water</a:t>
            </a:r>
            <a:endParaRPr lang="en-US" dirty="0"/>
          </a:p>
        </p:txBody>
      </p:sp>
      <p:sp>
        <p:nvSpPr>
          <p:cNvPr id="3" name="Content Placeholder 2"/>
          <p:cNvSpPr>
            <a:spLocks noGrp="1"/>
          </p:cNvSpPr>
          <p:nvPr>
            <p:ph sz="half" idx="1"/>
          </p:nvPr>
        </p:nvSpPr>
        <p:spPr>
          <a:xfrm>
            <a:off x="457200" y="1600200"/>
            <a:ext cx="4038600" cy="4800600"/>
          </a:xfrm>
        </p:spPr>
        <p:txBody>
          <a:bodyPr>
            <a:normAutofit/>
          </a:bodyPr>
          <a:lstStyle/>
          <a:p>
            <a:pPr marL="0" indent="0">
              <a:buNone/>
            </a:pPr>
            <a:r>
              <a:rPr lang="en-US" dirty="0" smtClean="0"/>
              <a:t>Water also contains dissolved minerals that are nutrients for plants.  These minerals have different kinds of atoms, including:</a:t>
            </a:r>
          </a:p>
          <a:p>
            <a:r>
              <a:rPr lang="en-US" dirty="0" smtClean="0"/>
              <a:t>Nitrogen</a:t>
            </a:r>
          </a:p>
          <a:p>
            <a:r>
              <a:rPr lang="en-US" dirty="0" smtClean="0"/>
              <a:t>Phosphorous</a:t>
            </a:r>
          </a:p>
          <a:p>
            <a:r>
              <a:rPr lang="en-US" dirty="0" smtClean="0"/>
              <a:t>Calcium</a:t>
            </a:r>
          </a:p>
          <a:p>
            <a:r>
              <a:rPr lang="en-US" dirty="0" smtClean="0"/>
              <a:t>Sodium</a:t>
            </a:r>
            <a:endParaRPr lang="en-US" dirty="0"/>
          </a:p>
        </p:txBody>
      </p:sp>
      <p:pic>
        <p:nvPicPr>
          <p:cNvPr id="17" name="Picture 16"/>
          <p:cNvPicPr>
            <a:picLocks noChangeAspect="1"/>
          </p:cNvPicPr>
          <p:nvPr/>
        </p:nvPicPr>
        <p:blipFill>
          <a:blip r:embed="rId2"/>
          <a:stretch>
            <a:fillRect/>
          </a:stretch>
        </p:blipFill>
        <p:spPr>
          <a:xfrm>
            <a:off x="5029200" y="2590800"/>
            <a:ext cx="1058228" cy="838200"/>
          </a:xfrm>
          <a:prstGeom prst="rect">
            <a:avLst/>
          </a:prstGeom>
        </p:spPr>
      </p:pic>
      <p:pic>
        <p:nvPicPr>
          <p:cNvPr id="19" name="Picture 18"/>
          <p:cNvPicPr>
            <a:picLocks noChangeAspect="1"/>
          </p:cNvPicPr>
          <p:nvPr/>
        </p:nvPicPr>
        <p:blipFill>
          <a:blip r:embed="rId2"/>
          <a:stretch>
            <a:fillRect/>
          </a:stretch>
        </p:blipFill>
        <p:spPr>
          <a:xfrm>
            <a:off x="7543800" y="5029200"/>
            <a:ext cx="1058228" cy="838200"/>
          </a:xfrm>
          <a:prstGeom prst="rect">
            <a:avLst/>
          </a:prstGeom>
        </p:spPr>
      </p:pic>
      <p:pic>
        <p:nvPicPr>
          <p:cNvPr id="20" name="Picture 19"/>
          <p:cNvPicPr>
            <a:picLocks noChangeAspect="1"/>
          </p:cNvPicPr>
          <p:nvPr/>
        </p:nvPicPr>
        <p:blipFill>
          <a:blip r:embed="rId2"/>
          <a:stretch>
            <a:fillRect/>
          </a:stretch>
        </p:blipFill>
        <p:spPr>
          <a:xfrm>
            <a:off x="7162800" y="1447800"/>
            <a:ext cx="1058228" cy="838200"/>
          </a:xfrm>
          <a:prstGeom prst="rect">
            <a:avLst/>
          </a:prstGeom>
        </p:spPr>
      </p:pic>
      <p:pic>
        <p:nvPicPr>
          <p:cNvPr id="21" name="Picture 20"/>
          <p:cNvPicPr>
            <a:picLocks noChangeAspect="1"/>
          </p:cNvPicPr>
          <p:nvPr/>
        </p:nvPicPr>
        <p:blipFill>
          <a:blip r:embed="rId3"/>
          <a:stretch>
            <a:fillRect/>
          </a:stretch>
        </p:blipFill>
        <p:spPr>
          <a:xfrm>
            <a:off x="6858000" y="2819400"/>
            <a:ext cx="2171700" cy="1996966"/>
          </a:xfrm>
          <a:prstGeom prst="rect">
            <a:avLst/>
          </a:prstGeom>
        </p:spPr>
      </p:pic>
      <p:pic>
        <p:nvPicPr>
          <p:cNvPr id="22" name="Picture 21"/>
          <p:cNvPicPr>
            <a:picLocks noChangeAspect="1"/>
          </p:cNvPicPr>
          <p:nvPr/>
        </p:nvPicPr>
        <p:blipFill>
          <a:blip r:embed="rId3"/>
          <a:stretch>
            <a:fillRect/>
          </a:stretch>
        </p:blipFill>
        <p:spPr>
          <a:xfrm>
            <a:off x="2209800" y="4724400"/>
            <a:ext cx="2171700" cy="1996966"/>
          </a:xfrm>
          <a:prstGeom prst="rect">
            <a:avLst/>
          </a:prstGeom>
        </p:spPr>
      </p:pic>
      <p:pic>
        <p:nvPicPr>
          <p:cNvPr id="23" name="Picture 22"/>
          <p:cNvPicPr>
            <a:picLocks noChangeAspect="1"/>
          </p:cNvPicPr>
          <p:nvPr/>
        </p:nvPicPr>
        <p:blipFill>
          <a:blip r:embed="rId4"/>
          <a:stretch>
            <a:fillRect/>
          </a:stretch>
        </p:blipFill>
        <p:spPr>
          <a:xfrm>
            <a:off x="3886200" y="1295400"/>
            <a:ext cx="1879600" cy="1455174"/>
          </a:xfrm>
          <a:prstGeom prst="rect">
            <a:avLst/>
          </a:prstGeom>
        </p:spPr>
      </p:pic>
      <p:pic>
        <p:nvPicPr>
          <p:cNvPr id="24" name="Picture 23"/>
          <p:cNvPicPr>
            <a:picLocks noChangeAspect="1"/>
          </p:cNvPicPr>
          <p:nvPr/>
        </p:nvPicPr>
        <p:blipFill>
          <a:blip r:embed="rId4"/>
          <a:stretch>
            <a:fillRect/>
          </a:stretch>
        </p:blipFill>
        <p:spPr>
          <a:xfrm>
            <a:off x="4038600" y="3810000"/>
            <a:ext cx="1879600" cy="1455174"/>
          </a:xfrm>
          <a:prstGeom prst="rect">
            <a:avLst/>
          </a:prstGeom>
        </p:spPr>
      </p:pic>
      <p:pic>
        <p:nvPicPr>
          <p:cNvPr id="25" name="Picture 24"/>
          <p:cNvPicPr>
            <a:picLocks noChangeAspect="1"/>
          </p:cNvPicPr>
          <p:nvPr/>
        </p:nvPicPr>
        <p:blipFill>
          <a:blip r:embed="rId5"/>
          <a:stretch>
            <a:fillRect/>
          </a:stretch>
        </p:blipFill>
        <p:spPr>
          <a:xfrm>
            <a:off x="6248400" y="5334000"/>
            <a:ext cx="939800" cy="703750"/>
          </a:xfrm>
          <a:prstGeom prst="rect">
            <a:avLst/>
          </a:prstGeom>
        </p:spPr>
      </p:pic>
      <p:pic>
        <p:nvPicPr>
          <p:cNvPr id="26" name="Picture 25"/>
          <p:cNvPicPr>
            <a:picLocks noChangeAspect="1"/>
          </p:cNvPicPr>
          <p:nvPr/>
        </p:nvPicPr>
        <p:blipFill>
          <a:blip r:embed="rId5"/>
          <a:stretch>
            <a:fillRect/>
          </a:stretch>
        </p:blipFill>
        <p:spPr>
          <a:xfrm>
            <a:off x="4495800" y="5715000"/>
            <a:ext cx="939800" cy="703750"/>
          </a:xfrm>
          <a:prstGeom prst="rect">
            <a:avLst/>
          </a:prstGeom>
        </p:spPr>
      </p:pic>
      <p:pic>
        <p:nvPicPr>
          <p:cNvPr id="27" name="Picture 26"/>
          <p:cNvPicPr>
            <a:picLocks noChangeAspect="1"/>
          </p:cNvPicPr>
          <p:nvPr/>
        </p:nvPicPr>
        <p:blipFill>
          <a:blip r:embed="rId5"/>
          <a:stretch>
            <a:fillRect/>
          </a:stretch>
        </p:blipFill>
        <p:spPr>
          <a:xfrm>
            <a:off x="6324600" y="2819400"/>
            <a:ext cx="939800" cy="703750"/>
          </a:xfrm>
          <a:prstGeom prst="rect">
            <a:avLst/>
          </a:prstGeom>
        </p:spPr>
      </p:pic>
    </p:spTree>
    <p:extLst>
      <p:ext uri="{BB962C8B-B14F-4D97-AF65-F5344CB8AC3E}">
        <p14:creationId xmlns:p14="http://schemas.microsoft.com/office/powerpoint/2010/main" val="1450733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8031" y="438883"/>
            <a:ext cx="7713091" cy="942837"/>
          </a:xfrm>
        </p:spPr>
        <p:txBody>
          <a:bodyPr>
            <a:normAutofit fontScale="92500" lnSpcReduction="10000"/>
          </a:bodyPr>
          <a:lstStyle/>
          <a:p>
            <a:r>
              <a:rPr lang="en-US" dirty="0" smtClean="0">
                <a:solidFill>
                  <a:schemeClr val="tx1"/>
                </a:solidFill>
              </a:rPr>
              <a:t>The Movement Question: What atoms go into potato plant leaves?</a:t>
            </a:r>
            <a:endParaRPr lang="en-US" dirty="0">
              <a:solidFill>
                <a:schemeClr val="tx1"/>
              </a:solidFill>
            </a:endParaRPr>
          </a:p>
        </p:txBody>
      </p:sp>
      <p:pic>
        <p:nvPicPr>
          <p:cNvPr id="4" name="Picture 3"/>
          <p:cNvPicPr>
            <a:picLocks noChangeAspect="1"/>
          </p:cNvPicPr>
          <p:nvPr/>
        </p:nvPicPr>
        <p:blipFill>
          <a:blip r:embed="rId2"/>
          <a:stretch>
            <a:fillRect/>
          </a:stretch>
        </p:blipFill>
        <p:spPr>
          <a:xfrm>
            <a:off x="929539" y="1531154"/>
            <a:ext cx="7401583" cy="4939666"/>
          </a:xfrm>
          <a:prstGeom prst="rect">
            <a:avLst/>
          </a:prstGeom>
        </p:spPr>
      </p:pic>
    </p:spTree>
    <p:extLst>
      <p:ext uri="{BB962C8B-B14F-4D97-AF65-F5344CB8AC3E}">
        <p14:creationId xmlns:p14="http://schemas.microsoft.com/office/powerpoint/2010/main" val="1772868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448</TotalTime>
  <Words>1082</Words>
  <Application>Microsoft Macintosh PowerPoint</Application>
  <PresentationFormat>On-screen Show (4:3)</PresentationFormat>
  <Paragraphs>155</Paragraphs>
  <Slides>32</Slides>
  <Notes>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Activity 1: How can a potato plant make a potato? </vt:lpstr>
      <vt:lpstr>What is at potato made of?</vt:lpstr>
      <vt:lpstr>PowerPoint Presentation</vt:lpstr>
      <vt:lpstr>PowerPoint Presentation</vt:lpstr>
      <vt:lpstr>Activity 2: What do soil, air, and water give to plants? </vt:lpstr>
      <vt:lpstr>PowerPoint Presentation</vt:lpstr>
      <vt:lpstr>The Molecules in Water</vt:lpstr>
      <vt:lpstr>Dissolved Minerals in Water</vt:lpstr>
      <vt:lpstr>PowerPoint Presentation</vt:lpstr>
      <vt:lpstr>Gases in Air</vt:lpstr>
      <vt:lpstr>Gases in Air*</vt:lpstr>
      <vt:lpstr>PowerPoint Presentation</vt:lpstr>
      <vt:lpstr>Activity 3: Modeling Biosynthesis </vt:lpstr>
      <vt:lpstr>PowerPoint Presentation</vt:lpstr>
      <vt:lpstr>PowerPoint Presentation</vt:lpstr>
      <vt:lpstr>PowerPoint Presentation</vt:lpstr>
      <vt:lpstr>PowerPoint Presentation</vt:lpstr>
      <vt:lpstr>Biosynthesis is how a plant uses the sugar made during photosynthesis and minerals from the soil to create larger organic molecules that build the body of its cell walls, and water.</vt:lpstr>
      <vt:lpstr>Biosynthesis</vt:lpstr>
      <vt:lpstr>PowerPoint Presentation</vt:lpstr>
      <vt:lpstr>Polymers &amp; Monomers</vt:lpstr>
      <vt:lpstr>What are potatoes made of?CARBOHYDRATES</vt:lpstr>
      <vt:lpstr>What are potatoes made of? FATS</vt:lpstr>
      <vt:lpstr>What are potatoes made of? PROTEIN</vt:lpstr>
      <vt:lpstr>Constructing Monomers </vt:lpstr>
      <vt:lpstr>1. CARBOHYDRATES (starch)</vt:lpstr>
      <vt:lpstr>1. FATS</vt:lpstr>
      <vt:lpstr>3. PROTEIN</vt:lpstr>
      <vt:lpstr>Constructing Polymers</vt:lpstr>
      <vt:lpstr>Constructing Polymers</vt:lpstr>
      <vt:lpstr>Use this poster to tell two stories. </vt:lpstr>
      <vt:lpstr>Plant Growth: The Carbon and Energy 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Miller</dc:creator>
  <cp:lastModifiedBy>Hannah Miller</cp:lastModifiedBy>
  <cp:revision>73</cp:revision>
  <dcterms:created xsi:type="dcterms:W3CDTF">2012-08-10T05:57:13Z</dcterms:created>
  <dcterms:modified xsi:type="dcterms:W3CDTF">2012-10-29T20:34:02Z</dcterms:modified>
</cp:coreProperties>
</file>